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75" r:id="rId3"/>
    <p:sldId id="258" r:id="rId4"/>
    <p:sldId id="269" r:id="rId5"/>
    <p:sldId id="262" r:id="rId6"/>
    <p:sldId id="265" r:id="rId7"/>
    <p:sldId id="260" r:id="rId8"/>
    <p:sldId id="263" r:id="rId9"/>
    <p:sldId id="264" r:id="rId10"/>
    <p:sldId id="271" r:id="rId11"/>
    <p:sldId id="272" r:id="rId12"/>
    <p:sldId id="274" r:id="rId13"/>
    <p:sldId id="261" r:id="rId14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1"/>
    <p:restoredTop sz="88674"/>
  </p:normalViewPr>
  <p:slideViewPr>
    <p:cSldViewPr snapToGrid="0">
      <p:cViewPr varScale="1">
        <p:scale>
          <a:sx n="102" d="100"/>
          <a:sy n="102" d="100"/>
        </p:scale>
        <p:origin x="11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1800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1-053F-E04C-8F8C-73C908F06FEB}"/>
              </c:ext>
            </c:extLst>
          </c:dPt>
          <c:dPt>
            <c:idx val="1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3-053F-E04C-8F8C-73C908F06FEB}"/>
              </c:ext>
            </c:extLst>
          </c:dPt>
          <c:dPt>
            <c:idx val="2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5-053F-E04C-8F8C-73C908F06FEB}"/>
              </c:ext>
            </c:extLst>
          </c:dPt>
          <c:dLbls>
            <c:dLbl>
              <c:idx val="0"/>
              <c:layout>
                <c:manualLayout>
                  <c:x val="-0.15819044282116854"/>
                  <c:y val="-0.384238785684332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bg1"/>
                        </a:solidFill>
                      </a:rPr>
                      <a:t>agriculture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3915603532875368"/>
                      <c:h val="0.1203940167821962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53F-E04C-8F8C-73C908F06FEB}"/>
                </c:ext>
              </c:extLst>
            </c:dLbl>
            <c:dLbl>
              <c:idx val="1"/>
              <c:layout>
                <c:manualLayout>
                  <c:x val="-6.2489698183447635E-3"/>
                  <c:y val="-1.08569667865102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manufacturing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32568213101405746"/>
                      <c:h val="6.822330287220161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53F-E04C-8F8C-73C908F06FEB}"/>
                </c:ext>
              </c:extLst>
            </c:dLbl>
            <c:dLbl>
              <c:idx val="2"/>
              <c:layout>
                <c:manualLayout>
                  <c:x val="0.15429127466162609"/>
                  <c:y val="-9.479040865723455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services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40629040359160201"/>
                      <c:h val="6.822327617657789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053F-E04C-8F8C-73C908F06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Landwirtschaft</c:v>
                </c:pt>
                <c:pt idx="1">
                  <c:v>Herstellung</c:v>
                </c:pt>
                <c:pt idx="2">
                  <c:v>Dienstleistungen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95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<c:ext xmlns:c16="http://schemas.microsoft.com/office/drawing/2014/chart" uri="{C3380CC4-5D6E-409C-BE32-E72D297353CC}">
              <c16:uniqueId val="{00000006-053F-E04C-8F8C-73C908F06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1800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1-B42F-C240-9B1B-24C3B44508AC}"/>
              </c:ext>
            </c:extLst>
          </c:dPt>
          <c:dPt>
            <c:idx val="1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3-B42F-C240-9B1B-24C3B44508AC}"/>
              </c:ext>
            </c:extLst>
          </c:dPt>
          <c:dPt>
            <c:idx val="2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5-B42F-C240-9B1B-24C3B44508AC}"/>
              </c:ext>
            </c:extLst>
          </c:dPt>
          <c:dLbls>
            <c:dLbl>
              <c:idx val="0"/>
              <c:layout>
                <c:manualLayout>
                  <c:x val="1.3856952852023527E-2"/>
                  <c:y val="-9.035496667921466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agriculture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34467122036905584"/>
                      <c:h val="8.145310039434951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42F-C240-9B1B-24C3B44508AC}"/>
                </c:ext>
              </c:extLst>
            </c:dLbl>
            <c:dLbl>
              <c:idx val="1"/>
              <c:layout>
                <c:manualLayout>
                  <c:x val="-0.13746766968028154"/>
                  <c:y val="0.169114879147517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>
                        <a:solidFill>
                          <a:schemeClr val="bg1"/>
                        </a:solidFill>
                      </a:rPr>
                      <a:t>manufacturing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3223748773307164"/>
                      <c:h val="0.1262313024443633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42F-C240-9B1B-24C3B44508AC}"/>
                </c:ext>
              </c:extLst>
            </c:dLbl>
            <c:dLbl>
              <c:idx val="2"/>
              <c:layout>
                <c:manualLayout>
                  <c:x val="0.33483856713659588"/>
                  <c:y val="-0.209609779796467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bg1"/>
                        </a:solidFill>
                      </a:rPr>
                      <a:t>services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35672215721363471"/>
                      <c:h val="6.019711638121423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B42F-C240-9B1B-24C3B4450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Landwirtschaft</c:v>
                </c:pt>
                <c:pt idx="1">
                  <c:v>Herstellung</c:v>
                </c:pt>
                <c:pt idx="2">
                  <c:v>Dienstleistungen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20</c:v>
                </c:pt>
                <c:pt idx="2">
                  <c:v>77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<c:ext xmlns:c16="http://schemas.microsoft.com/office/drawing/2014/chart" uri="{C3380CC4-5D6E-409C-BE32-E72D297353CC}">
              <c16:uniqueId val="{00000006-B42F-C240-9B1B-24C3B4450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1800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1-BCE6-E240-A12B-021C9424FA91}"/>
              </c:ext>
            </c:extLst>
          </c:dPt>
          <c:dPt>
            <c:idx val="1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3-BCE6-E240-A12B-021C9424FA91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5-BCE6-E240-A12B-021C9424FA91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10-814E-BE1D-C02AC4D81088}"/>
              </c:ext>
            </c:extLst>
          </c:dPt>
          <c:dLbls>
            <c:dLbl>
              <c:idx val="0"/>
              <c:layout>
                <c:manualLayout>
                  <c:x val="-0.17800053683113179"/>
                  <c:y val="-2.21693845621447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agriculture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34467126461670355"/>
                      <c:h val="3.183618464021870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CE6-E240-A12B-021C9424FA91}"/>
                </c:ext>
              </c:extLst>
            </c:dLbl>
            <c:dLbl>
              <c:idx val="1"/>
              <c:layout>
                <c:manualLayout>
                  <c:x val="7.4374999606591316E-2"/>
                  <c:y val="-7.46299184296876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manufacturing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32237475286071005"/>
                      <c:h val="3.575337057245380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CE6-E240-A12B-021C9424FA91}"/>
                </c:ext>
              </c:extLst>
            </c:dLbl>
            <c:dLbl>
              <c:idx val="2"/>
              <c:layout>
                <c:manualLayout>
                  <c:x val="-0.18150771804750992"/>
                  <c:y val="3.49206382036972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bg1"/>
                        </a:solidFill>
                      </a:rPr>
                      <a:t>unknown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5753887349175"/>
                      <c:h val="9.427215261144961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BCE6-E240-A12B-021C9424FA91}"/>
                </c:ext>
              </c:extLst>
            </c:dLbl>
            <c:dLbl>
              <c:idx val="3"/>
              <c:layout>
                <c:manualLayout>
                  <c:x val="0.12299589784972292"/>
                  <c:y val="-9.28641948752315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bg1"/>
                        </a:solidFill>
                      </a:rPr>
                      <a:t>services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5="http://schemas.microsoft.com/office/drawing/2012/chart" uri="{CE6537A1-D6FC-4f65-9D91-7224C49458BB}">
                  <c15:layout>
                    <c:manualLayout>
                      <c:w val="0.35672227674190382"/>
                      <c:h val="0.1244071506749361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6710-814E-BE1D-C02AC4D810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Agriculture</c:v>
                </c:pt>
                <c:pt idx="1">
                  <c:v>Manufacturing</c:v>
                </c:pt>
                <c:pt idx="2">
                  <c:v>Services</c:v>
                </c:pt>
                <c:pt idx="3">
                  <c:v>Dienstleistungen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50</c:v>
                </c:pt>
                <c:pt idx="3">
                  <c:v>77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<c:ext xmlns:c16="http://schemas.microsoft.com/office/drawing/2014/chart" uri="{C3380CC4-5D6E-409C-BE32-E72D297353CC}">
              <c16:uniqueId val="{00000006-BCE6-E240-A12B-021C9424F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sv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0.3391</cdr:x>
      <cdr:y>0.55572</cdr:y>
    </cdr:from>
    <cdr:to>
      <cdr:x>0.62689</cdr:x>
      <cdr:y>0.76586</cdr:y>
    </cdr:to>
    <cdr:pic>
      <cdr:nvPicPr>
        <cdr:cNvPr id="3" name="Graphic 2" descr="Open hand with plant with solid fill">
          <a:extLst xmlns:a="http://schemas.openxmlformats.org/drawingml/2006/main">
            <a:ext uri="{FF2B5EF4-FFF2-40B4-BE49-F238E27FC236}">
              <a16:creationId xmlns:a16="http://schemas.microsoft.com/office/drawing/2014/main" id="{240FCF9F-1671-A74C-4834-0832C558A02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>
          <a:extLst>
            <a:ext uri="{96DAC541-7B7A-43D3-8B79-37D633B846F1}">
              <asvg:svgBlip xmlns:asvg="http://schemas.microsoft.com/office/drawing/2016/SVG/main" r:embed="rId1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077441" y="2418114"/>
          <a:ext cx="914400" cy="9144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22416-1A1E-F24A-BFE8-4F29346002AD}" type="datetimeFigureOut">
              <a:rPr lang="en-CH" smtClean="0"/>
              <a:t>17.06.2026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90B8-96A2-0545-91A8-939C5F3764B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679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0454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BDDD3-7D6E-1827-7181-49439A578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27156-7DA3-ED9E-1597-02BEC0CB7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243B85-69F2-0C34-2D24-B90F0AB19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957AF-C2E1-5509-3A51-64012D5C3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675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Historically, professions were seen as </a:t>
            </a:r>
            <a:r>
              <a:rPr lang="en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crafts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guilds, where knowledge was sacred and only available to a few revered specialists.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time, it became clear that knowledge could be </a:t>
            </a:r>
            <a:r>
              <a:rPr lang="en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standardised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regulated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standardisation, we created </a:t>
            </a:r>
            <a:r>
              <a:rPr lang="en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help us measure and calculate.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advent of the internet, knowledge became </a:t>
            </a:r>
            <a:r>
              <a:rPr lang="en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externalised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freely available outside of the profession.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digitalisation and AI, this knowledge has become even more </a:t>
            </a:r>
            <a:r>
              <a:rPr lang="en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accessible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Many tasks that were considered professional skills became </a:t>
            </a:r>
            <a:r>
              <a:rPr lang="en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xample:</a:t>
            </a:r>
          </a:p>
          <a:p>
            <a:pPr algn="l"/>
            <a:r>
              <a:rPr lang="de-CH" sz="1200" b="1" dirty="0"/>
              <a:t>Craft: </a:t>
            </a:r>
            <a:r>
              <a:rPr lang="de-CH" sz="1200" dirty="0"/>
              <a:t>design </a:t>
            </a:r>
            <a:r>
              <a:rPr lang="de-CH" sz="1200" dirty="0" err="1"/>
              <a:t>of</a:t>
            </a:r>
            <a:r>
              <a:rPr lang="de-CH" sz="1200" dirty="0"/>
              <a:t> indoor environmental </a:t>
            </a:r>
            <a:r>
              <a:rPr lang="de-CH" sz="1200" dirty="0" err="1"/>
              <a:t>quality</a:t>
            </a:r>
            <a:endParaRPr lang="de-CH" sz="1200" dirty="0"/>
          </a:p>
          <a:p>
            <a:pPr algn="l"/>
            <a:r>
              <a:rPr lang="de-CH" sz="1200" b="1" dirty="0"/>
              <a:t>Standardisation: </a:t>
            </a:r>
            <a:r>
              <a: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Performance requirements (e.g. building regulations)</a:t>
            </a:r>
          </a:p>
          <a:p>
            <a:pPr algn="l"/>
            <a:r>
              <a:rPr lang="en-GB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Systemisation: </a:t>
            </a:r>
            <a:r>
              <a:rPr lang="de-DE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Breakdown </a:t>
            </a:r>
            <a:r>
              <a:rPr lang="de-DE" sz="12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object</a:t>
            </a:r>
            <a:r>
              <a:rPr lang="de-DE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properties</a:t>
            </a:r>
            <a:r>
              <a:rPr lang="de-DE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/ </a:t>
            </a:r>
            <a:r>
              <a:rPr lang="de-DE" sz="12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definition</a:t>
            </a:r>
            <a:r>
              <a:rPr lang="de-DE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5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(e.g. U-</a:t>
            </a:r>
            <a:r>
              <a:rPr lang="de-DE" sz="105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value</a:t>
            </a:r>
            <a:r>
              <a:rPr lang="de-DE" sz="105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algn="l"/>
            <a:r>
              <a:rPr lang="en-GB" sz="105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Digitalisation/Automation: </a:t>
            </a:r>
            <a:r>
              <a:rPr lang="en-GB" sz="105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Model-based simulation</a:t>
            </a:r>
            <a:endParaRPr lang="en-CH" sz="105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endParaRPr lang="en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9269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D2B3A-8594-ADD3-A7B4-AB9A26DD8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81737F-7526-37B1-910D-FCA352096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F42D0-AB45-7C0C-14A3-4AE7EBD98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sz="1200" b="0" dirty="0"/>
              <a:t>_</a:t>
            </a:r>
            <a:r>
              <a:rPr lang="en-GB" sz="1200" b="0" dirty="0"/>
              <a:t>technologies that will have the greatest impact on our society in the future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 of the most impactfulö mega trands are robotics and AI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ombined, these technologies are going to radically transform our world - and not least the construction sector!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AC167-02F7-69DF-F852-5D936D18B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22272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924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study presents the first comprehensive mapping of construction computing education in Europe, analysing 187 validated institutions across 35 countries. 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6018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8E0F4-3052-A860-7617-6D45E96EB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7D807-8591-C149-30D4-2B17B0E61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01302-4C59-1B6F-0677-6F75B88D8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E95F8-0E2E-EA8F-A7E1-ADE43DE1A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07973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94505-8A29-2CF1-52AE-C4B3343FF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0A347-7D61-5282-CA81-CC12001DE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A3477-CBCC-0249-472F-3217E1FA3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0225-100E-92A3-E623-F6031FDDC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9229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90B8-96A2-0545-91A8-939C5F3764B6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5285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681C8F-7579-0947-BDA1-FC7BF37BB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00" y="0"/>
            <a:ext cx="7772400" cy="43696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980F4-2E34-0495-6036-239AC920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0A2C0-9B44-41D2-BBD5-04811628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Prof. Mark Baldwin, Porto,  17.6.2026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B12C-673E-1B32-EDEF-7015173C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7525" y="6426772"/>
            <a:ext cx="770263" cy="294703"/>
          </a:xfrm>
        </p:spPr>
        <p:txBody>
          <a:bodyPr/>
          <a:lstStyle>
            <a:lvl1pPr algn="l">
              <a:defRPr sz="1000" b="1"/>
            </a:lvl1pPr>
          </a:lstStyle>
          <a:p>
            <a:pPr algn="l"/>
            <a:r>
              <a:rPr lang="en-CH" dirty="0"/>
              <a:t>_</a:t>
            </a:r>
            <a:fld id="{70106E73-D655-8349-AF52-0238A9B0E9F7}" type="slidenum">
              <a:rPr lang="en-CH" smtClean="0"/>
              <a:pPr/>
              <a:t>‹#›</a:t>
            </a:fld>
            <a:endParaRPr lang="en-CH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83075E7-82DC-A60D-E431-BCB4A7B2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69" y="506284"/>
            <a:ext cx="10515600" cy="626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7906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980F4-2E34-0495-6036-239AC920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0A2C0-9B44-41D2-BBD5-04811628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B12C-673E-1B32-EDEF-7015173C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7525" y="6426772"/>
            <a:ext cx="770263" cy="294703"/>
          </a:xfrm>
        </p:spPr>
        <p:txBody>
          <a:bodyPr/>
          <a:lstStyle>
            <a:lvl1pPr algn="l">
              <a:defRPr sz="1000" b="1"/>
            </a:lvl1pPr>
          </a:lstStyle>
          <a:p>
            <a:pPr algn="l"/>
            <a:r>
              <a:rPr lang="en-CH" dirty="0"/>
              <a:t>_</a:t>
            </a:r>
            <a:fld id="{70106E73-D655-8349-AF52-0238A9B0E9F7}" type="slidenum">
              <a:rPr lang="en-CH" smtClean="0"/>
              <a:pPr/>
              <a:t>‹#›</a:t>
            </a:fld>
            <a:endParaRPr lang="en-CH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83075E7-82DC-A60D-E431-BCB4A7B2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69" y="506284"/>
            <a:ext cx="10515600" cy="626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44652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AFBFD-CE2A-A64B-8F58-36D0EF1D2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8F43B7-70A5-6218-0343-7AAAE146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772"/>
            <a:ext cx="2743200" cy="294703"/>
          </a:xfrm>
          <a:prstGeom prst="rect">
            <a:avLst/>
          </a:prstGeom>
        </p:spPr>
        <p:txBody>
          <a:bodyPr/>
          <a:lstStyle/>
          <a:p>
            <a:fld id="{7ABBB979-869E-134A-BDBC-B8935FA4850B}" type="datetime1">
              <a:rPr lang="de-CH" smtClean="0"/>
              <a:t>17.06.26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74AF1-4184-9864-11F3-04762DC8F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0D650-6AE8-AEB0-A125-5BD2410D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6E73-D655-8349-AF52-0238A9B0E9F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3200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A2B4C-932D-3835-7CC0-43EE48566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69" y="506284"/>
            <a:ext cx="10515600" cy="626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1D3AB-DCDB-E56C-1074-F5ABC9102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6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9E640-1352-1502-F251-57A4A11D3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5969" y="6426770"/>
            <a:ext cx="4114800" cy="294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82000"/>
                  </a:schemeClr>
                </a:solidFill>
                <a:latin typeface="Aptos Narrow" panose="020B0004020202020204" pitchFamily="34" charset="0"/>
              </a:defRPr>
            </a:lvl1pPr>
          </a:lstStyle>
          <a:p>
            <a:endParaRPr lang="en-CH" dirty="0">
              <a:latin typeface="Aptos Narrow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31FED-2D81-BBC5-5BEB-B08BBAED0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569" y="6426769"/>
            <a:ext cx="496797" cy="294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ptos Narrow" panose="020B0004020202020204" pitchFamily="34" charset="0"/>
              </a:defRPr>
            </a:lvl1pPr>
          </a:lstStyle>
          <a:p>
            <a:r>
              <a:rPr lang="en-CH" dirty="0"/>
              <a:t>_</a:t>
            </a:r>
            <a:fld id="{70106E73-D655-8349-AF52-0238A9B0E9F7}" type="slidenum">
              <a:rPr lang="en-CH" smtClean="0"/>
              <a:pPr/>
              <a:t>‹#›</a:t>
            </a:fld>
            <a:endParaRPr lang="en-CH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2A539C-2759-0778-8FC0-796DBD1F02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919" t="35865" b="36252"/>
          <a:stretch>
            <a:fillRect/>
          </a:stretch>
        </p:blipFill>
        <p:spPr>
          <a:xfrm>
            <a:off x="10911169" y="47624"/>
            <a:ext cx="1280831" cy="392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4EAA7-3D9F-951E-BC78-E5036632607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11169" y="6426772"/>
            <a:ext cx="119269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6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ptos Narrow" panose="020B0004020202020204" pitchFamily="34" charset="0"/>
          <a:ea typeface="+mj-ea"/>
          <a:cs typeface="Beirut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29DA49-46C9-1C17-A349-98E0B7E60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5401" y="3146384"/>
            <a:ext cx="4807998" cy="32053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146D-8948-EB75-AD63-64DB19E6D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56984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de-CH" sz="3200" b="1" dirty="0">
                <a:ea typeface="+mj-ea"/>
                <a:cs typeface="Beirut" pitchFamily="2" charset="-78"/>
              </a:rPr>
              <a:t>Prof. Mark Baldwin</a:t>
            </a:r>
          </a:p>
          <a:p>
            <a:pPr marL="0" indent="0">
              <a:buNone/>
            </a:pPr>
            <a:r>
              <a:rPr lang="en-CH" sz="2400" dirty="0"/>
              <a:t>Professor | Architect | Author | BIM Expert</a:t>
            </a:r>
          </a:p>
          <a:p>
            <a:pPr marL="0" indent="0">
              <a:buNone/>
            </a:pPr>
            <a:r>
              <a:rPr lang="en-CH" sz="2400" dirty="0"/>
              <a:t>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9A087-B75E-D33D-8BD9-0CB523F7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6E73-D655-8349-AF52-0238A9B0E9F7}" type="slidenum">
              <a:rPr lang="en-CH" smtClean="0"/>
              <a:t>1</a:t>
            </a:fld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A2084-E894-A082-38A8-75A87192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skills </a:t>
            </a:r>
            <a:r>
              <a:rPr lang="en-GB" b="0" dirty="0"/>
              <a:t>_ in the era of digitalisation and ai</a:t>
            </a:r>
            <a:endParaRPr lang="en-CH" b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F3B584-A226-6026-095A-18BC98B8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B5E2C57-F312-0D8D-009E-DFBDDD2234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00" y="3799655"/>
            <a:ext cx="2451100" cy="891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0C8C9-370A-7147-0B06-2D10F92D0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4473576"/>
            <a:ext cx="2451100" cy="750368"/>
          </a:xfrm>
          <a:prstGeom prst="rect">
            <a:avLst/>
          </a:prstGeom>
        </p:spPr>
      </p:pic>
      <p:pic>
        <p:nvPicPr>
          <p:cNvPr id="15" name="Picture 14" descr="Medien - Bauen digital Schweiz ...">
            <a:extLst>
              <a:ext uri="{FF2B5EF4-FFF2-40B4-BE49-F238E27FC236}">
                <a16:creationId xmlns:a16="http://schemas.microsoft.com/office/drawing/2014/main" id="{145E8A42-BF09-96D8-FDF3-D708B468A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5483092"/>
            <a:ext cx="2451100" cy="434723"/>
          </a:xfrm>
          <a:prstGeom prst="rect">
            <a:avLst/>
          </a:prstGeom>
        </p:spPr>
      </p:pic>
      <p:pic>
        <p:nvPicPr>
          <p:cNvPr id="16" name="Picture 15" descr="European Council on Computing in Construction | LinkedIn">
            <a:extLst>
              <a:ext uri="{FF2B5EF4-FFF2-40B4-BE49-F238E27FC236}">
                <a16:creationId xmlns:a16="http://schemas.microsoft.com/office/drawing/2014/main" id="{8317A5C5-D16B-84FB-FB65-16B6C2F84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500" y="4055964"/>
            <a:ext cx="1270000" cy="1270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3D6D710-9285-3B6C-04BF-8552FF1945D1}"/>
              </a:ext>
            </a:extLst>
          </p:cNvPr>
          <p:cNvSpPr txBox="1">
            <a:spLocks/>
          </p:cNvSpPr>
          <p:nvPr/>
        </p:nvSpPr>
        <p:spPr>
          <a:xfrm>
            <a:off x="9774518" y="4182565"/>
            <a:ext cx="2070101" cy="10675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e</a:t>
            </a:r>
            <a:r>
              <a:rPr lang="en-CH" sz="1800" dirty="0"/>
              <a:t>uropean council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o</a:t>
            </a:r>
            <a:r>
              <a:rPr lang="en-CH" sz="1800" dirty="0"/>
              <a:t>n computing in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H" sz="1800" dirty="0"/>
              <a:t>construction (ec3)</a:t>
            </a: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1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C1EA1-8794-3930-9834-EFB50ABF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42F86-22C3-1E08-C139-381A9069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10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B9905D-636E-41A0-9F99-4C230565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de-CH" sz="3600" dirty="0"/>
              <a:t>digital </a:t>
            </a:r>
            <a:r>
              <a:rPr lang="de-CH" sz="3600" dirty="0" err="1"/>
              <a:t>construction</a:t>
            </a:r>
            <a:r>
              <a:rPr lang="de-CH" sz="3600" dirty="0"/>
              <a:t> </a:t>
            </a:r>
            <a:r>
              <a:rPr lang="de-CH" sz="3600" dirty="0" err="1"/>
              <a:t>education</a:t>
            </a:r>
            <a:r>
              <a:rPr lang="de-CH" sz="3600" dirty="0"/>
              <a:t> in </a:t>
            </a:r>
            <a:r>
              <a:rPr lang="de-CH" sz="3600" dirty="0" err="1"/>
              <a:t>europe</a:t>
            </a:r>
            <a:br>
              <a:rPr lang="en-CH" dirty="0"/>
            </a:br>
            <a:r>
              <a:rPr lang="en-CH" sz="2200" b="0" dirty="0"/>
              <a:t>_study from the european council on computing in construction (ec3)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6C0A75-014F-610B-9489-B3642E97E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7614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/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87E3742-2C80-55FA-885E-370D22D8E27B}"/>
              </a:ext>
            </a:extLst>
          </p:cNvPr>
          <p:cNvSpPr txBox="1">
            <a:spLocks/>
          </p:cNvSpPr>
          <p:nvPr/>
        </p:nvSpPr>
        <p:spPr>
          <a:xfrm>
            <a:off x="2954221" y="1517815"/>
            <a:ext cx="8485717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</a:t>
            </a:r>
            <a:r>
              <a:rPr lang="en-US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heatmap of the topic coverage in academic programs across European regions</a:t>
            </a:r>
            <a:endParaRPr lang="en-CH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193749-49A9-58AC-E335-CC5EA038C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099206"/>
            <a:ext cx="7398026" cy="4529578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5B8FD10-EFC0-17B3-C376-CB1A0C2B9B78}"/>
              </a:ext>
            </a:extLst>
          </p:cNvPr>
          <p:cNvSpPr txBox="1">
            <a:spLocks/>
          </p:cNvSpPr>
          <p:nvPr/>
        </p:nvSpPr>
        <p:spPr>
          <a:xfrm>
            <a:off x="8712746" y="5731213"/>
            <a:ext cx="2311465" cy="445750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solidFill>
                  <a:schemeClr val="accent1"/>
                </a:solidFill>
                <a:latin typeface="Aptos Narrow" panose="020B0004020202020204" pitchFamily="34" charset="0"/>
              </a:rPr>
              <a:t>macro analysis of computing in construction education in </a:t>
            </a:r>
            <a:r>
              <a:rPr lang="en-GB" sz="1200" b="1" dirty="0" err="1">
                <a:solidFill>
                  <a:schemeClr val="accent1"/>
                </a:solidFill>
                <a:latin typeface="Aptos Narrow" panose="020B0004020202020204" pitchFamily="34" charset="0"/>
              </a:rPr>
              <a:t>europe</a:t>
            </a:r>
            <a:endParaRPr lang="en-GB" sz="1200" b="1" dirty="0">
              <a:solidFill>
                <a:schemeClr val="accent1"/>
              </a:solidFill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P. Martinez, M. Baldwin, N. Bartels, K. Blay, S. Esser, T. Maile,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June 2026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A856E2D8-817D-8A07-29D3-672C1CE79AF0}"/>
              </a:ext>
            </a:extLst>
          </p:cNvPr>
          <p:cNvSpPr txBox="1">
            <a:spLocks/>
          </p:cNvSpPr>
          <p:nvPr/>
        </p:nvSpPr>
        <p:spPr>
          <a:xfrm>
            <a:off x="9982200" y="2133434"/>
            <a:ext cx="2768053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_leading topic areas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</a:t>
            </a:r>
            <a:r>
              <a:rPr lang="en-GB" sz="1800" dirty="0" err="1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bim</a:t>
            </a:r>
            <a:endParaRPr lang="en-GB" sz="18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_digital construction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_sustainability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_digital twins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_parametric design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_ai &amp; ml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_iso 19650</a:t>
            </a:r>
          </a:p>
          <a:p>
            <a:pPr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6CE984D-E64F-CE9E-F536-18E5B1DB1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32313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0404-8C20-A0A5-CE5F-148A53EDB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472F9-A51F-E138-18E3-DD6A93984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11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69A40E-0666-DCBE-BF1B-096D238D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de-CH" sz="3600" dirty="0"/>
              <a:t>digital </a:t>
            </a:r>
            <a:r>
              <a:rPr lang="de-CH" sz="3600" dirty="0" err="1"/>
              <a:t>construction</a:t>
            </a:r>
            <a:r>
              <a:rPr lang="de-CH" sz="3600" dirty="0"/>
              <a:t> </a:t>
            </a:r>
            <a:r>
              <a:rPr lang="de-CH" sz="3600" dirty="0" err="1"/>
              <a:t>education</a:t>
            </a:r>
            <a:r>
              <a:rPr lang="de-CH" sz="3600" dirty="0"/>
              <a:t> in </a:t>
            </a:r>
            <a:r>
              <a:rPr lang="de-CH" sz="3600" dirty="0" err="1"/>
              <a:t>europe</a:t>
            </a:r>
            <a:br>
              <a:rPr lang="en-CH" dirty="0"/>
            </a:br>
            <a:r>
              <a:rPr lang="en-CH" sz="2200" b="0" dirty="0"/>
              <a:t>_study from the european council on computing in construction (ec3)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C28213-5218-1138-D7BD-5C2930333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7614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/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3A7968A-2D4B-FCE2-EF13-CDD316BE138B}"/>
              </a:ext>
            </a:extLst>
          </p:cNvPr>
          <p:cNvSpPr txBox="1">
            <a:spLocks/>
          </p:cNvSpPr>
          <p:nvPr/>
        </p:nvSpPr>
        <p:spPr>
          <a:xfrm>
            <a:off x="2954221" y="1517815"/>
            <a:ext cx="8485717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</a:t>
            </a:r>
            <a:r>
              <a:rPr lang="en-US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demand vs supply by scenario</a:t>
            </a:r>
            <a:endParaRPr lang="en-CH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2C99A-75D9-5612-7447-16DC4EE76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8"/>
          <a:stretch>
            <a:fillRect/>
          </a:stretch>
        </p:blipFill>
        <p:spPr>
          <a:xfrm>
            <a:off x="2861456" y="2096693"/>
            <a:ext cx="5851290" cy="4476321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E594D73-C7E1-9C6C-8ABE-1FE75F3BA826}"/>
              </a:ext>
            </a:extLst>
          </p:cNvPr>
          <p:cNvSpPr txBox="1">
            <a:spLocks/>
          </p:cNvSpPr>
          <p:nvPr/>
        </p:nvSpPr>
        <p:spPr>
          <a:xfrm>
            <a:off x="8712746" y="5731213"/>
            <a:ext cx="2311465" cy="445750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solidFill>
                  <a:schemeClr val="accent1"/>
                </a:solidFill>
                <a:latin typeface="Aptos Narrow" panose="020B0004020202020204" pitchFamily="34" charset="0"/>
              </a:rPr>
              <a:t>macro analysis of computing in construction education in </a:t>
            </a:r>
            <a:r>
              <a:rPr lang="en-GB" sz="1200" b="1" dirty="0" err="1">
                <a:solidFill>
                  <a:schemeClr val="accent1"/>
                </a:solidFill>
                <a:latin typeface="Aptos Narrow" panose="020B0004020202020204" pitchFamily="34" charset="0"/>
              </a:rPr>
              <a:t>europe</a:t>
            </a:r>
            <a:endParaRPr lang="en-GB" sz="1200" b="1" dirty="0">
              <a:solidFill>
                <a:schemeClr val="accent1"/>
              </a:solidFill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P. Martinez, M. Baldwin, N. Bartels, K. Blay, S. Esser, T. Maile,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June 2026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529AB91-7A83-8805-D01A-3FA9CABE8941}"/>
              </a:ext>
            </a:extLst>
          </p:cNvPr>
          <p:cNvSpPr txBox="1">
            <a:spLocks/>
          </p:cNvSpPr>
          <p:nvPr/>
        </p:nvSpPr>
        <p:spPr>
          <a:xfrm>
            <a:off x="8678492" y="1825625"/>
            <a:ext cx="2768053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_35             countries</a:t>
            </a:r>
          </a:p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_187          institutions</a:t>
            </a:r>
          </a:p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rgbClr val="FF0000"/>
                </a:solidFill>
                <a:latin typeface="Aptos Narrow" panose="020B0004020202020204" pitchFamily="34" charset="0"/>
                <a:ea typeface="+mn-ea"/>
                <a:cs typeface="+mn-cs"/>
              </a:rPr>
              <a:t>_13,900   graduates per year</a:t>
            </a:r>
          </a:p>
          <a:p>
            <a:pPr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2501A-1F48-0CD9-4C4D-222F70444359}"/>
              </a:ext>
            </a:extLst>
          </p:cNvPr>
          <p:cNvSpPr txBox="1"/>
          <p:nvPr/>
        </p:nvSpPr>
        <p:spPr>
          <a:xfrm>
            <a:off x="5184914" y="5406445"/>
            <a:ext cx="738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ptos Narrow" panose="020B0004020202020204" pitchFamily="34" charset="0"/>
              </a:rPr>
              <a:t>&gt; 20%</a:t>
            </a:r>
            <a:endParaRPr lang="en-CH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748AB-230E-A930-B01C-1BA9B73C72B5}"/>
              </a:ext>
            </a:extLst>
          </p:cNvPr>
          <p:cNvSpPr txBox="1"/>
          <p:nvPr/>
        </p:nvSpPr>
        <p:spPr>
          <a:xfrm>
            <a:off x="6353898" y="5032408"/>
            <a:ext cx="738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ptos Narrow" panose="020B0004020202020204" pitchFamily="34" charset="0"/>
              </a:rPr>
              <a:t>&gt; 10%</a:t>
            </a:r>
            <a:endParaRPr lang="en-CH" sz="1400" dirty="0">
              <a:solidFill>
                <a:schemeClr val="bg1"/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79D4A71-D4D4-9E8D-E7A4-5AB3DC79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489380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7560C-D04D-0757-30DD-595277AE8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59B3A8-6954-15BA-E18B-96AAA7BE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12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5A3E53-6E50-9137-2216-C900FD8C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dirty="0"/>
              <a:t>digital </a:t>
            </a:r>
            <a:r>
              <a:rPr lang="de-CH" dirty="0" err="1"/>
              <a:t>competence</a:t>
            </a:r>
            <a:endParaRPr lang="en-CH" b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27FDB3-6AEE-2D3F-B0AD-35486A8BA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22012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/>
              <a:t>_future skills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89693BF-91CB-105E-AF8A-72D097BBA131}"/>
              </a:ext>
            </a:extLst>
          </p:cNvPr>
          <p:cNvSpPr txBox="1">
            <a:spLocks/>
          </p:cNvSpPr>
          <p:nvPr/>
        </p:nvSpPr>
        <p:spPr>
          <a:xfrm>
            <a:off x="3208501" y="5981020"/>
            <a:ext cx="5774997" cy="445750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b="1" noProof="1">
                <a:solidFill>
                  <a:schemeClr val="accent1"/>
                </a:solidFill>
                <a:latin typeface="Aptos Narrow" panose="020B0004020202020204" pitchFamily="34" charset="0"/>
              </a:rPr>
              <a:t>the digital competence framework for citzens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noProof="1">
                <a:solidFill>
                  <a:schemeClr val="accent1"/>
                </a:solidFill>
                <a:latin typeface="Aptos Narrow" panose="020B0004020202020204" pitchFamily="34" charset="0"/>
              </a:rPr>
              <a:t>source: european comission,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E5975A-51C9-6485-232F-75BF344FB5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16" b="34542"/>
          <a:stretch>
            <a:fillRect/>
          </a:stretch>
        </p:blipFill>
        <p:spPr>
          <a:xfrm>
            <a:off x="2449801" y="2578553"/>
            <a:ext cx="9344674" cy="2104411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6539BBC0-7D9D-7D9A-3423-F5EF2F9478F1}"/>
              </a:ext>
            </a:extLst>
          </p:cNvPr>
          <p:cNvSpPr txBox="1">
            <a:spLocks/>
          </p:cNvSpPr>
          <p:nvPr/>
        </p:nvSpPr>
        <p:spPr>
          <a:xfrm>
            <a:off x="2598820" y="1815117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information </a:t>
            </a:r>
          </a:p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&amp; data literacy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08275EF-F8B0-9A14-D2B2-F3E4AE69A314}"/>
              </a:ext>
            </a:extLst>
          </p:cNvPr>
          <p:cNvSpPr txBox="1">
            <a:spLocks/>
          </p:cNvSpPr>
          <p:nvPr/>
        </p:nvSpPr>
        <p:spPr>
          <a:xfrm>
            <a:off x="4432260" y="1815117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communication </a:t>
            </a:r>
          </a:p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&amp; collaboration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2E1CA7A8-E015-2262-3C33-583B76C50936}"/>
              </a:ext>
            </a:extLst>
          </p:cNvPr>
          <p:cNvSpPr txBox="1">
            <a:spLocks/>
          </p:cNvSpPr>
          <p:nvPr/>
        </p:nvSpPr>
        <p:spPr>
          <a:xfrm>
            <a:off x="6265700" y="1815117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digital </a:t>
            </a:r>
          </a:p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content creation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6A058863-1F2D-A6C4-9460-4B874F65355B}"/>
              </a:ext>
            </a:extLst>
          </p:cNvPr>
          <p:cNvSpPr txBox="1">
            <a:spLocks/>
          </p:cNvSpPr>
          <p:nvPr/>
        </p:nvSpPr>
        <p:spPr>
          <a:xfrm>
            <a:off x="8073820" y="1815116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safety </a:t>
            </a:r>
          </a:p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&amp; security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C6D8CCA-4692-D9F6-48CE-3D4B96512AE8}"/>
              </a:ext>
            </a:extLst>
          </p:cNvPr>
          <p:cNvSpPr txBox="1">
            <a:spLocks/>
          </p:cNvSpPr>
          <p:nvPr/>
        </p:nvSpPr>
        <p:spPr>
          <a:xfrm>
            <a:off x="9881940" y="1815115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problem</a:t>
            </a:r>
          </a:p>
          <a:p>
            <a:pPr algn="ctr">
              <a:lnSpc>
                <a:spcPct val="10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solving</a:t>
            </a: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40DCB630-D421-335D-6D4F-0EEAB55655DA}"/>
              </a:ext>
            </a:extLst>
          </p:cNvPr>
          <p:cNvSpPr txBox="1">
            <a:spLocks/>
          </p:cNvSpPr>
          <p:nvPr/>
        </p:nvSpPr>
        <p:spPr>
          <a:xfrm>
            <a:off x="2598820" y="4830783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find, evaluate, organise, and manage digital information and data effectively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D9EFB917-DDA8-136B-C75A-D4492D5368C6}"/>
              </a:ext>
            </a:extLst>
          </p:cNvPr>
          <p:cNvSpPr txBox="1">
            <a:spLocks/>
          </p:cNvSpPr>
          <p:nvPr/>
        </p:nvSpPr>
        <p:spPr>
          <a:xfrm>
            <a:off x="4432260" y="4830783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communicate, collaborate, and participate responsibly through digital technologies.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A04316C3-BD58-CA69-9D18-5C78EF8D5441}"/>
              </a:ext>
            </a:extLst>
          </p:cNvPr>
          <p:cNvSpPr txBox="1">
            <a:spLocks/>
          </p:cNvSpPr>
          <p:nvPr/>
        </p:nvSpPr>
        <p:spPr>
          <a:xfrm>
            <a:off x="6265700" y="4830783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create, adapt, and share digital content while respecting intellectual property and using computational thinking.</a:t>
            </a:r>
            <a:endParaRPr lang="en-GB" sz="12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83FA8E1C-D7B7-576C-7A6C-F6BD58640B23}"/>
              </a:ext>
            </a:extLst>
          </p:cNvPr>
          <p:cNvSpPr txBox="1">
            <a:spLocks/>
          </p:cNvSpPr>
          <p:nvPr/>
        </p:nvSpPr>
        <p:spPr>
          <a:xfrm>
            <a:off x="8073820" y="4830782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protect devices, data, well-being, and the environment when using digital technologies.</a:t>
            </a:r>
            <a:endParaRPr lang="en-GB" sz="12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2C40DBC8-0AF6-1E4A-75ED-1B61B070A796}"/>
              </a:ext>
            </a:extLst>
          </p:cNvPr>
          <p:cNvSpPr txBox="1">
            <a:spLocks/>
          </p:cNvSpPr>
          <p:nvPr/>
        </p:nvSpPr>
        <p:spPr>
          <a:xfrm>
            <a:off x="9881940" y="4830781"/>
            <a:ext cx="1684421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use digital technologies to solve problems, innovate, and continuously adapt to change.</a:t>
            </a:r>
            <a:endParaRPr lang="en-GB" sz="12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A39FD20-8EDD-122A-B59B-F2366D25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28326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4D2E0-4CB9-8D49-682A-918481386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F6C8D-9759-0C52-2419-666E8D5B6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4424271" cy="4351338"/>
          </a:xfrm>
        </p:spPr>
        <p:txBody>
          <a:bodyPr/>
          <a:lstStyle/>
          <a:p>
            <a:pPr marL="0" indent="0">
              <a:buNone/>
            </a:pPr>
            <a:r>
              <a:rPr lang="en-CH" dirty="0"/>
              <a:t>_free ec3 online event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6ABDE2-2551-126A-66DD-2E45885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13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250A90-E688-9A32-FFC5-C2121263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sz="3600" dirty="0"/>
              <a:t>_</a:t>
            </a:r>
            <a:r>
              <a:rPr lang="de-CH" sz="3600" dirty="0" err="1"/>
              <a:t>resources</a:t>
            </a:r>
            <a:endParaRPr lang="en-CH" sz="22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3B0EE-BF71-90F9-3A86-77538C1F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80" t="4638" r="5180" b="50000"/>
          <a:stretch>
            <a:fillRect/>
          </a:stretch>
        </p:blipFill>
        <p:spPr>
          <a:xfrm>
            <a:off x="395570" y="2445820"/>
            <a:ext cx="3924640" cy="2758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91C31-42DF-84FD-82E6-EA855F2E8E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9" t="83393" r="34291" b="3660"/>
          <a:stretch>
            <a:fillRect/>
          </a:stretch>
        </p:blipFill>
        <p:spPr>
          <a:xfrm>
            <a:off x="395570" y="5139048"/>
            <a:ext cx="3924640" cy="116281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9D76002-D1B2-162C-109A-AA1BB73634C5}"/>
              </a:ext>
            </a:extLst>
          </p:cNvPr>
          <p:cNvGrpSpPr/>
          <p:nvPr/>
        </p:nvGrpSpPr>
        <p:grpSpPr>
          <a:xfrm>
            <a:off x="4824997" y="1794210"/>
            <a:ext cx="4033580" cy="4351338"/>
            <a:chOff x="4824997" y="1794210"/>
            <a:chExt cx="4033580" cy="43513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CCE890-283F-8505-B2A0-CEBFFB408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9035" b="40205"/>
            <a:stretch>
              <a:fillRect/>
            </a:stretch>
          </p:blipFill>
          <p:spPr>
            <a:xfrm>
              <a:off x="4862825" y="2246625"/>
              <a:ext cx="3835637" cy="1961582"/>
            </a:xfrm>
            <a:prstGeom prst="rect">
              <a:avLst/>
            </a:prstGeom>
          </p:spPr>
        </p:pic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7C06F100-4AE0-F3C8-938C-8853411B2E5D}"/>
                </a:ext>
              </a:extLst>
            </p:cNvPr>
            <p:cNvSpPr txBox="1">
              <a:spLocks/>
            </p:cNvSpPr>
            <p:nvPr/>
          </p:nvSpPr>
          <p:spPr>
            <a:xfrm>
              <a:off x="4824997" y="1794210"/>
              <a:ext cx="4033580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CH" dirty="0"/>
                <a:t>_free online courses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1E2856-A642-7CA7-0088-088C16F99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2482" r="36340" b="13784"/>
            <a:stretch>
              <a:fillRect/>
            </a:stretch>
          </p:blipFill>
          <p:spPr>
            <a:xfrm>
              <a:off x="4862825" y="2756577"/>
              <a:ext cx="3756855" cy="244765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2B0D44-CD43-AEDB-D796-D918D913752B}"/>
                </a:ext>
              </a:extLst>
            </p:cNvPr>
            <p:cNvSpPr txBox="1"/>
            <p:nvPr/>
          </p:nvSpPr>
          <p:spPr>
            <a:xfrm>
              <a:off x="5078436" y="5485453"/>
              <a:ext cx="37801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32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www.ob1.academy</a:t>
              </a: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4AEE3C3-17DF-457D-76A5-2AF0297C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C4A4C3-8291-A20F-126F-BD51A1B92A55}"/>
              </a:ext>
            </a:extLst>
          </p:cNvPr>
          <p:cNvGrpSpPr/>
          <p:nvPr/>
        </p:nvGrpSpPr>
        <p:grpSpPr>
          <a:xfrm>
            <a:off x="9112014" y="1825625"/>
            <a:ext cx="4033581" cy="4351338"/>
            <a:chOff x="9112014" y="1825625"/>
            <a:chExt cx="4033581" cy="4351338"/>
          </a:xfrm>
        </p:grpSpPr>
        <p:pic>
          <p:nvPicPr>
            <p:cNvPr id="14" name="Picture 13" descr="The BIM Manager: Practical instruction for project management with BIM">
              <a:extLst>
                <a:ext uri="{FF2B5EF4-FFF2-40B4-BE49-F238E27FC236}">
                  <a16:creationId xmlns:a16="http://schemas.microsoft.com/office/drawing/2014/main" id="{17FF6253-9CA3-409B-CA73-F74B0DAB3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20015" y="3042875"/>
              <a:ext cx="1652002" cy="23306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Content Placeholder 5">
              <a:extLst>
                <a:ext uri="{FF2B5EF4-FFF2-40B4-BE49-F238E27FC236}">
                  <a16:creationId xmlns:a16="http://schemas.microsoft.com/office/drawing/2014/main" id="{3523B1A5-0927-EB89-B0E6-8C7DDE798954}"/>
                </a:ext>
              </a:extLst>
            </p:cNvPr>
            <p:cNvSpPr txBox="1">
              <a:spLocks/>
            </p:cNvSpPr>
            <p:nvPr/>
          </p:nvSpPr>
          <p:spPr>
            <a:xfrm>
              <a:off x="9112015" y="1825625"/>
              <a:ext cx="4033580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Narrow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CH" dirty="0"/>
                <a:t>_the bim manager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CH" dirty="0"/>
                <a:t>portuguese edition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6F4F674-2795-D188-DEE9-CEED248C65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12014" y="5636957"/>
              <a:ext cx="2664805" cy="508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8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83941-D2D0-6011-14FC-06484C7D1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A23534-F4FD-0F17-F00F-9E69F273A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15" y="2179536"/>
            <a:ext cx="3263503" cy="4351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2EFF-DBC6-1DB4-B099-08170A821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2400" dirty="0"/>
              <a:t>_ global trends</a:t>
            </a:r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2400" dirty="0"/>
              <a:t>         _ our industry</a:t>
            </a:r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2400" dirty="0"/>
              <a:t>                   _ education</a:t>
            </a:r>
          </a:p>
          <a:p>
            <a:pPr marL="0" indent="0">
              <a:buNone/>
            </a:pPr>
            <a:r>
              <a:rPr lang="en-CH" sz="2400" dirty="0"/>
              <a:t>  </a:t>
            </a:r>
          </a:p>
          <a:p>
            <a:pPr marL="0" indent="0">
              <a:buNone/>
            </a:pPr>
            <a:r>
              <a:rPr lang="en-CH" sz="2400" dirty="0"/>
              <a:t>                       _future skills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D5D07-E005-5A17-824E-0747F6D8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6E73-D655-8349-AF52-0238A9B0E9F7}" type="slidenum">
              <a:rPr lang="en-CH" smtClean="0"/>
              <a:t>2</a:t>
            </a:fld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A3184-3899-476A-07F8-E2C320F55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skills </a:t>
            </a:r>
            <a:r>
              <a:rPr lang="en-GB" b="0" dirty="0"/>
              <a:t>_ in the era of digitalisation and ai</a:t>
            </a:r>
            <a:endParaRPr lang="en-CH" b="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E04A8D4-0737-CD82-0352-B0785EB3C3B0}"/>
              </a:ext>
            </a:extLst>
          </p:cNvPr>
          <p:cNvSpPr/>
          <p:nvPr/>
        </p:nvSpPr>
        <p:spPr>
          <a:xfrm>
            <a:off x="6743587" y="2641600"/>
            <a:ext cx="3289413" cy="2603500"/>
          </a:xfrm>
          <a:custGeom>
            <a:avLst/>
            <a:gdLst>
              <a:gd name="csX0" fmla="*/ 2908413 w 3289413"/>
              <a:gd name="csY0" fmla="*/ 0 h 2603500"/>
              <a:gd name="csX1" fmla="*/ 1689213 w 3289413"/>
              <a:gd name="csY1" fmla="*/ 546100 h 2603500"/>
              <a:gd name="csX2" fmla="*/ 89013 w 3289413"/>
              <a:gd name="csY2" fmla="*/ 1574800 h 2603500"/>
              <a:gd name="csX3" fmla="*/ 113 w 3289413"/>
              <a:gd name="csY3" fmla="*/ 1701800 h 2603500"/>
              <a:gd name="csX4" fmla="*/ 25513 w 3289413"/>
              <a:gd name="csY4" fmla="*/ 1803400 h 2603500"/>
              <a:gd name="csX5" fmla="*/ 1447913 w 3289413"/>
              <a:gd name="csY5" fmla="*/ 2603500 h 2603500"/>
              <a:gd name="csX6" fmla="*/ 1549513 w 3289413"/>
              <a:gd name="csY6" fmla="*/ 2527300 h 2603500"/>
              <a:gd name="csX7" fmla="*/ 3048113 w 3289413"/>
              <a:gd name="csY7" fmla="*/ 2070100 h 2603500"/>
              <a:gd name="csX8" fmla="*/ 3111613 w 3289413"/>
              <a:gd name="csY8" fmla="*/ 1968500 h 2603500"/>
              <a:gd name="csX9" fmla="*/ 3289413 w 3289413"/>
              <a:gd name="csY9" fmla="*/ 1206500 h 2603500"/>
              <a:gd name="csX10" fmla="*/ 3264013 w 3289413"/>
              <a:gd name="csY10" fmla="*/ 977900 h 2603500"/>
              <a:gd name="csX11" fmla="*/ 3251313 w 3289413"/>
              <a:gd name="csY11" fmla="*/ 914400 h 2603500"/>
              <a:gd name="csX12" fmla="*/ 3213213 w 3289413"/>
              <a:gd name="csY12" fmla="*/ 812800 h 2603500"/>
              <a:gd name="csX13" fmla="*/ 2908413 w 3289413"/>
              <a:gd name="csY13" fmla="*/ 0 h 2603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3289413" h="2603500">
                <a:moveTo>
                  <a:pt x="2908413" y="0"/>
                </a:moveTo>
                <a:lnTo>
                  <a:pt x="1689213" y="546100"/>
                </a:lnTo>
                <a:lnTo>
                  <a:pt x="89013" y="1574800"/>
                </a:lnTo>
                <a:cubicBezTo>
                  <a:pt x="88112" y="1575851"/>
                  <a:pt x="-3660" y="1660292"/>
                  <a:pt x="113" y="1701800"/>
                </a:cubicBezTo>
                <a:cubicBezTo>
                  <a:pt x="3274" y="1736566"/>
                  <a:pt x="25513" y="1803400"/>
                  <a:pt x="25513" y="1803400"/>
                </a:cubicBezTo>
                <a:lnTo>
                  <a:pt x="1447913" y="2603500"/>
                </a:lnTo>
                <a:lnTo>
                  <a:pt x="1549513" y="2527300"/>
                </a:lnTo>
                <a:lnTo>
                  <a:pt x="3048113" y="2070100"/>
                </a:lnTo>
                <a:lnTo>
                  <a:pt x="3111613" y="1968500"/>
                </a:lnTo>
                <a:lnTo>
                  <a:pt x="3289413" y="1206500"/>
                </a:lnTo>
                <a:cubicBezTo>
                  <a:pt x="3280946" y="1130300"/>
                  <a:pt x="3273929" y="1053925"/>
                  <a:pt x="3264013" y="977900"/>
                </a:cubicBezTo>
                <a:cubicBezTo>
                  <a:pt x="3261221" y="956495"/>
                  <a:pt x="3257661" y="935031"/>
                  <a:pt x="3251313" y="914400"/>
                </a:cubicBezTo>
                <a:cubicBezTo>
                  <a:pt x="3240676" y="879830"/>
                  <a:pt x="3213213" y="812800"/>
                  <a:pt x="3213213" y="812800"/>
                </a:cubicBezTo>
                <a:lnTo>
                  <a:pt x="2908413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B3D2B-E5CF-AD9C-2E92-954D11C81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3003" t="25918" b="25516"/>
          <a:stretch>
            <a:fillRect/>
          </a:stretch>
        </p:blipFill>
        <p:spPr>
          <a:xfrm>
            <a:off x="5436114" y="2857724"/>
            <a:ext cx="5904358" cy="285330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0A6B78-29F1-5465-E0B2-85ABC315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211511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E7CB6A-7CA4-AA96-3732-AD438FB9F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/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DE6DA1-4F2B-5676-C083-61970A7C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3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B6258A-816C-C736-0DB5-C8CAD28B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CH" sz="3600" dirty="0"/>
              <a:t>main sectors of employment</a:t>
            </a:r>
            <a:br>
              <a:rPr lang="en-CH" dirty="0"/>
            </a:br>
            <a:r>
              <a:rPr lang="en-CH" sz="2200" b="0" dirty="0"/>
              <a:t>_lessons from the past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E765C75A-BE6E-DBB8-F962-AC5DB4E5044A}"/>
              </a:ext>
            </a:extLst>
          </p:cNvPr>
          <p:cNvSpPr txBox="1">
            <a:spLocks/>
          </p:cNvSpPr>
          <p:nvPr/>
        </p:nvSpPr>
        <p:spPr>
          <a:xfrm>
            <a:off x="3587170" y="2310038"/>
            <a:ext cx="1366547" cy="256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1800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594A4C10-23DE-9741-6806-927FB3B08818}"/>
              </a:ext>
            </a:extLst>
          </p:cNvPr>
          <p:cNvSpPr txBox="1">
            <a:spLocks/>
          </p:cNvSpPr>
          <p:nvPr/>
        </p:nvSpPr>
        <p:spPr>
          <a:xfrm>
            <a:off x="6555011" y="2305704"/>
            <a:ext cx="1366547" cy="256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1E13C869-6487-78D8-3216-D8EC1C4BEF44}"/>
              </a:ext>
            </a:extLst>
          </p:cNvPr>
          <p:cNvSpPr txBox="1">
            <a:spLocks/>
          </p:cNvSpPr>
          <p:nvPr/>
        </p:nvSpPr>
        <p:spPr>
          <a:xfrm>
            <a:off x="9667421" y="2305704"/>
            <a:ext cx="1366547" cy="256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2050</a:t>
            </a:r>
          </a:p>
        </p:txBody>
      </p:sp>
      <p:graphicFrame>
        <p:nvGraphicFramePr>
          <p:cNvPr id="24" name="Content Placeholder 8">
            <a:extLst>
              <a:ext uri="{FF2B5EF4-FFF2-40B4-BE49-F238E27FC236}">
                <a16:creationId xmlns:a16="http://schemas.microsoft.com/office/drawing/2014/main" id="{A86A209B-F1B1-30CB-4413-AF123D5B07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271567"/>
              </p:ext>
            </p:extLst>
          </p:nvPr>
        </p:nvGraphicFramePr>
        <p:xfrm>
          <a:off x="2653616" y="2398799"/>
          <a:ext cx="3233653" cy="375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" name="Graphic 24" descr="Farm scene with solid fill">
            <a:extLst>
              <a:ext uri="{FF2B5EF4-FFF2-40B4-BE49-F238E27FC236}">
                <a16:creationId xmlns:a16="http://schemas.microsoft.com/office/drawing/2014/main" id="{0207C20A-8185-0B91-D7CE-FCE40A5BEE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9066" y="4451894"/>
            <a:ext cx="942751" cy="942751"/>
          </a:xfrm>
          <a:prstGeom prst="rect">
            <a:avLst/>
          </a:prstGeom>
        </p:spPr>
      </p:pic>
      <p:graphicFrame>
        <p:nvGraphicFramePr>
          <p:cNvPr id="26" name="Content Placeholder 8">
            <a:extLst>
              <a:ext uri="{FF2B5EF4-FFF2-40B4-BE49-F238E27FC236}">
                <a16:creationId xmlns:a16="http://schemas.microsoft.com/office/drawing/2014/main" id="{1253E9BF-FA96-8D6C-4680-DD00521ED9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382354"/>
              </p:ext>
            </p:extLst>
          </p:nvPr>
        </p:nvGraphicFramePr>
        <p:xfrm>
          <a:off x="5689580" y="2101481"/>
          <a:ext cx="317735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itle 5">
            <a:extLst>
              <a:ext uri="{FF2B5EF4-FFF2-40B4-BE49-F238E27FC236}">
                <a16:creationId xmlns:a16="http://schemas.microsoft.com/office/drawing/2014/main" id="{6217BC18-FAFA-ED34-2CAE-DC7B5E47C536}"/>
              </a:ext>
            </a:extLst>
          </p:cNvPr>
          <p:cNvSpPr txBox="1">
            <a:spLocks/>
          </p:cNvSpPr>
          <p:nvPr/>
        </p:nvSpPr>
        <p:spPr>
          <a:xfrm>
            <a:off x="9725787" y="3456086"/>
            <a:ext cx="1366547" cy="256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29" name="Content Placeholder 8">
            <a:extLst>
              <a:ext uri="{FF2B5EF4-FFF2-40B4-BE49-F238E27FC236}">
                <a16:creationId xmlns:a16="http://schemas.microsoft.com/office/drawing/2014/main" id="{C9242F44-ADDF-F48A-5116-52042A826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708243"/>
              </p:ext>
            </p:extLst>
          </p:nvPr>
        </p:nvGraphicFramePr>
        <p:xfrm>
          <a:off x="8758861" y="2140831"/>
          <a:ext cx="317735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5AEE15-2409-30C2-3020-33B1ABFE1750}"/>
              </a:ext>
            </a:extLst>
          </p:cNvPr>
          <p:cNvSpPr txBox="1">
            <a:spLocks/>
          </p:cNvSpPr>
          <p:nvPr/>
        </p:nvSpPr>
        <p:spPr>
          <a:xfrm>
            <a:off x="2983863" y="5709851"/>
            <a:ext cx="5774997" cy="445750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solidFill>
                  <a:schemeClr val="accent1"/>
                </a:solidFill>
                <a:latin typeface="Aptos Narrow" panose="020B0004020202020204" pitchFamily="34" charset="0"/>
              </a:rPr>
              <a:t>percentage of US private sector employees by sector, 1800–2000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CH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source: Federal Reserve Bank </a:t>
            </a:r>
            <a:r>
              <a:rPr lang="de-CH" sz="1200" dirty="0" err="1">
                <a:solidFill>
                  <a:schemeClr val="accent1"/>
                </a:solidFill>
                <a:latin typeface="Aptos Narrow" panose="020B0004020202020204" pitchFamily="34" charset="0"/>
              </a:rPr>
              <a:t>of</a:t>
            </a:r>
            <a:r>
              <a:rPr lang="de-CH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 Dallas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A87BB20A-1EA2-8DE6-35FA-F9A819AE3917}"/>
              </a:ext>
            </a:extLst>
          </p:cNvPr>
          <p:cNvSpPr txBox="1">
            <a:spLocks/>
          </p:cNvSpPr>
          <p:nvPr/>
        </p:nvSpPr>
        <p:spPr>
          <a:xfrm>
            <a:off x="9064990" y="5715693"/>
            <a:ext cx="2565099" cy="445750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solidFill>
                  <a:schemeClr val="accent1"/>
                </a:solidFill>
                <a:latin typeface="Aptos Narrow" panose="020B0004020202020204" pitchFamily="34" charset="0"/>
              </a:rPr>
              <a:t>own assumption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CH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(</a:t>
            </a:r>
            <a:r>
              <a:rPr lang="de-CH" sz="1200" dirty="0" err="1">
                <a:solidFill>
                  <a:schemeClr val="accent1"/>
                </a:solidFill>
                <a:latin typeface="Aptos Narrow" panose="020B0004020202020204" pitchFamily="34" charset="0"/>
              </a:rPr>
              <a:t>mark</a:t>
            </a:r>
            <a:r>
              <a:rPr lang="de-CH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 </a:t>
            </a:r>
            <a:r>
              <a:rPr lang="de-CH" sz="1200" dirty="0" err="1">
                <a:solidFill>
                  <a:schemeClr val="accent1"/>
                </a:solidFill>
                <a:latin typeface="Aptos Narrow" panose="020B0004020202020204" pitchFamily="34" charset="0"/>
              </a:rPr>
              <a:t>baldwin</a:t>
            </a:r>
            <a:r>
              <a:rPr lang="de-CH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)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E21AC3-CD6C-926E-DF5A-741D4615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226948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Graphic spid="29" grpId="1">
        <p:bldAsOne/>
      </p:bldGraphic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5817-A67A-3667-F181-2B398DEFC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B606F-6F54-9A0C-AC33-4F4A07F5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4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1D516A-FD21-03A6-CEFF-F48FC3B87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CH" sz="3600" dirty="0"/>
              <a:t>sectors to be disrupted by ai</a:t>
            </a:r>
            <a:br>
              <a:rPr lang="en-CH" dirty="0"/>
            </a:br>
            <a:r>
              <a:rPr lang="en-CH" sz="2200" b="0" dirty="0"/>
              <a:t>_deloitte  report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381CEA-C8DB-1802-3FE9-D2FBF03F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20784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/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8CACBAF-6C27-AC7B-9F9B-6D7E8C42C2F7}"/>
              </a:ext>
            </a:extLst>
          </p:cNvPr>
          <p:cNvSpPr txBox="1">
            <a:spLocks/>
          </p:cNvSpPr>
          <p:nvPr/>
        </p:nvSpPr>
        <p:spPr>
          <a:xfrm>
            <a:off x="3208501" y="5954088"/>
            <a:ext cx="5774997" cy="445750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</a:rPr>
              <a:t>deloitte access economics employment forecasts</a:t>
            </a:r>
            <a:endParaRPr lang="en-GB" sz="1200" b="1" dirty="0">
              <a:solidFill>
                <a:schemeClr val="accent1"/>
              </a:solidFill>
              <a:latin typeface="Aptos Narrow" panose="020B00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CH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source: </a:t>
            </a:r>
            <a:r>
              <a:rPr lang="de-CH" sz="1200" dirty="0" err="1">
                <a:solidFill>
                  <a:schemeClr val="accent1"/>
                </a:solidFill>
                <a:latin typeface="Aptos Narrow" panose="020B0004020202020204" pitchFamily="34" charset="0"/>
              </a:rPr>
              <a:t>deloitte</a:t>
            </a:r>
            <a:r>
              <a:rPr lang="de-CH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, </a:t>
            </a:r>
            <a:r>
              <a:rPr lang="de-CH" sz="1200" dirty="0" err="1">
                <a:solidFill>
                  <a:schemeClr val="accent1"/>
                </a:solidFill>
                <a:latin typeface="Aptos Narrow" panose="020B0004020202020204" pitchFamily="34" charset="0"/>
              </a:rPr>
              <a:t>june</a:t>
            </a:r>
            <a:r>
              <a:rPr lang="de-CH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 2026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8890C20-A496-DC1D-D00B-E41C55BD1D5A}"/>
              </a:ext>
            </a:extLst>
          </p:cNvPr>
          <p:cNvSpPr txBox="1">
            <a:spLocks/>
          </p:cNvSpPr>
          <p:nvPr/>
        </p:nvSpPr>
        <p:spPr>
          <a:xfrm>
            <a:off x="3270794" y="2731031"/>
            <a:ext cx="2825205" cy="2171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FF0000"/>
                </a:solidFill>
                <a:latin typeface="Aptos Narrow" panose="020B0004020202020204" pitchFamily="34" charset="0"/>
                <a:ea typeface="+mn-ea"/>
                <a:cs typeface="+mn-cs"/>
              </a:rPr>
              <a:t>reduced employment in</a:t>
            </a:r>
          </a:p>
          <a:p>
            <a:pPr algn="ctr"/>
            <a:r>
              <a:rPr lang="en-GB" sz="16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clerical and administrative roles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Technology &amp; Software: </a:t>
            </a:r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Programmers, ICT sales professionals, database administrators, and ICT trainers.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Business, Finance &amp; HR: </a:t>
            </a:r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Accountants, HR managers, and law clerks.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Administration &amp; Sales: </a:t>
            </a:r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Secretaries, telemarketers, and logistics workers.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Creative &amp; Specialized Services: </a:t>
            </a:r>
            <a:r>
              <a:rPr lang="en-CH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Graphic designers and librarians.</a:t>
            </a:r>
            <a:endParaRPr lang="en-GB" sz="12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4BEAF6D-0440-6347-6F99-2DB780A1F626}"/>
              </a:ext>
            </a:extLst>
          </p:cNvPr>
          <p:cNvSpPr txBox="1">
            <a:spLocks/>
          </p:cNvSpPr>
          <p:nvPr/>
        </p:nvSpPr>
        <p:spPr>
          <a:xfrm>
            <a:off x="7582364" y="2725541"/>
            <a:ext cx="3043195" cy="2171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accent5"/>
                </a:solidFill>
                <a:latin typeface="Aptos Narrow" panose="020B0004020202020204" pitchFamily="34" charset="0"/>
                <a:ea typeface="+mn-ea"/>
                <a:cs typeface="+mn-cs"/>
              </a:rPr>
              <a:t>increased employment in</a:t>
            </a:r>
          </a:p>
          <a:p>
            <a:pPr algn="ctr"/>
            <a:r>
              <a:rPr lang="en-GB" sz="16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roles with strong human elements</a:t>
            </a:r>
            <a:endParaRPr lang="en-GB" sz="18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/>
            <a:endParaRPr lang="en-GB" sz="18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CEOs and Managers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H" sz="12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Psychologists and Carers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H" sz="12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Teachers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H" sz="12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H" sz="12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Legislators and Life Scientists</a:t>
            </a:r>
            <a:endParaRPr lang="en-GB" sz="12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0C1C7D-7E6F-6A88-2D85-6485A864E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187049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CAD3-21EB-9A77-7B85-70D3D2493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D5F2C-2403-9062-61A2-8FFA04C0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5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1774D4-9C5F-8B5F-10CD-DD4B25CA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de-CH" sz="3600" dirty="0" err="1"/>
              <a:t>the</a:t>
            </a:r>
            <a:r>
              <a:rPr lang="de-CH" sz="3600" dirty="0"/>
              <a:t> </a:t>
            </a:r>
            <a:r>
              <a:rPr lang="de-CH" sz="3600" dirty="0" err="1"/>
              <a:t>future</a:t>
            </a:r>
            <a:r>
              <a:rPr lang="de-CH" sz="3600" dirty="0"/>
              <a:t> </a:t>
            </a:r>
            <a:r>
              <a:rPr lang="de-CH" sz="3600" dirty="0" err="1"/>
              <a:t>of</a:t>
            </a:r>
            <a:r>
              <a:rPr lang="de-CH" sz="3600" dirty="0"/>
              <a:t> </a:t>
            </a:r>
            <a:r>
              <a:rPr lang="de-CH" sz="3600" dirty="0" err="1"/>
              <a:t>the</a:t>
            </a:r>
            <a:r>
              <a:rPr lang="de-CH" sz="3600" dirty="0"/>
              <a:t> </a:t>
            </a:r>
            <a:r>
              <a:rPr lang="de-CH" sz="3600" dirty="0" err="1"/>
              <a:t>professions</a:t>
            </a:r>
            <a:br>
              <a:rPr lang="en-CH" dirty="0"/>
            </a:br>
            <a:r>
              <a:rPr lang="en-CH" sz="2200" b="0" dirty="0"/>
              <a:t>_</a:t>
            </a:r>
            <a:r>
              <a:rPr lang="de-CH" sz="2200" b="0" dirty="0" err="1"/>
              <a:t>according</a:t>
            </a:r>
            <a:r>
              <a:rPr lang="de-CH" sz="2200" b="0" dirty="0"/>
              <a:t> </a:t>
            </a:r>
            <a:r>
              <a:rPr lang="de-CH" sz="2200" b="0" dirty="0" err="1"/>
              <a:t>to</a:t>
            </a:r>
            <a:r>
              <a:rPr lang="de-CH" sz="2200" b="0" dirty="0"/>
              <a:t> </a:t>
            </a:r>
            <a:r>
              <a:rPr lang="de-CH" sz="2200" b="0" dirty="0" err="1"/>
              <a:t>r</a:t>
            </a:r>
            <a:r>
              <a:rPr lang="de-CH" sz="2200" b="0" dirty="0"/>
              <a:t> and d </a:t>
            </a:r>
            <a:r>
              <a:rPr lang="de-CH" sz="2200" b="0" dirty="0" err="1"/>
              <a:t>susskind</a:t>
            </a:r>
            <a:endParaRPr lang="en-CH" sz="2200" b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716AE5-8B92-7714-DA0E-E807E1AC8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/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C8A22-8303-3756-CDB8-E72810A6F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274" y="2163954"/>
            <a:ext cx="7772400" cy="3881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DA356-549D-503B-287C-BB1584B50B80}"/>
              </a:ext>
            </a:extLst>
          </p:cNvPr>
          <p:cNvSpPr txBox="1"/>
          <p:nvPr/>
        </p:nvSpPr>
        <p:spPr>
          <a:xfrm>
            <a:off x="3526296" y="5715298"/>
            <a:ext cx="1366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sacred knowledge </a:t>
            </a:r>
          </a:p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human creativity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8AA82-76C4-77EF-D4AF-49C4E9DEC4ED}"/>
              </a:ext>
            </a:extLst>
          </p:cNvPr>
          <p:cNvSpPr txBox="1"/>
          <p:nvPr/>
        </p:nvSpPr>
        <p:spPr>
          <a:xfrm>
            <a:off x="5508978" y="5715297"/>
            <a:ext cx="1366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standards</a:t>
            </a:r>
          </a:p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and regulation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2B33D-DB3A-58FA-2276-D6567F7DF505}"/>
              </a:ext>
            </a:extLst>
          </p:cNvPr>
          <p:cNvSpPr txBox="1"/>
          <p:nvPr/>
        </p:nvSpPr>
        <p:spPr>
          <a:xfrm>
            <a:off x="7395408" y="5715297"/>
            <a:ext cx="1366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measure</a:t>
            </a:r>
          </a:p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and calculation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5AA577-EB5A-A578-26A1-580A79E3EE57}"/>
              </a:ext>
            </a:extLst>
          </p:cNvPr>
          <p:cNvSpPr txBox="1"/>
          <p:nvPr/>
        </p:nvSpPr>
        <p:spPr>
          <a:xfrm>
            <a:off x="9406026" y="5709011"/>
            <a:ext cx="1366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digitalisation</a:t>
            </a:r>
          </a:p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and automation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4F5CFA-6515-E046-9471-ECC0775DA3E4}"/>
              </a:ext>
            </a:extLst>
          </p:cNvPr>
          <p:cNvSpPr/>
          <p:nvPr/>
        </p:nvSpPr>
        <p:spPr>
          <a:xfrm>
            <a:off x="3526296" y="4588042"/>
            <a:ext cx="1366547" cy="1588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073F59-76F8-3B4A-69FF-E0581D69EBC2}"/>
              </a:ext>
            </a:extLst>
          </p:cNvPr>
          <p:cNvSpPr/>
          <p:nvPr/>
        </p:nvSpPr>
        <p:spPr>
          <a:xfrm>
            <a:off x="5574342" y="4583012"/>
            <a:ext cx="1366547" cy="158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BA7E12-CEF9-F31A-1426-9E528B939C1A}"/>
              </a:ext>
            </a:extLst>
          </p:cNvPr>
          <p:cNvSpPr/>
          <p:nvPr/>
        </p:nvSpPr>
        <p:spPr>
          <a:xfrm>
            <a:off x="7380555" y="4594328"/>
            <a:ext cx="1366547" cy="158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B1E886-98CD-2617-E26B-0961308E93C0}"/>
              </a:ext>
            </a:extLst>
          </p:cNvPr>
          <p:cNvSpPr/>
          <p:nvPr/>
        </p:nvSpPr>
        <p:spPr>
          <a:xfrm>
            <a:off x="9275298" y="4586064"/>
            <a:ext cx="1366547" cy="158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BDAC6C9-E13C-B931-EDDE-7F5673E6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161269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0B8C8-17B1-C736-CC9D-4DA22139F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3E589-B472-DE3B-D3B2-26A2E8FB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6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6736CE-7DC9-D881-E16B-BC8BD022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sz="3600" dirty="0"/>
              <a:t>digital transformers</a:t>
            </a:r>
            <a:br>
              <a:rPr lang="en-CH" dirty="0"/>
            </a:br>
            <a:r>
              <a:rPr lang="en-CH" sz="2200" b="0" dirty="0"/>
              <a:t>_most impactfull </a:t>
            </a:r>
            <a:r>
              <a:rPr lang="en-GB" sz="2200" b="0" dirty="0"/>
              <a:t>technologies</a:t>
            </a:r>
            <a:endParaRPr lang="en-CH" sz="2200" b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0F29E-6ED6-BFD1-03EA-E3B372334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/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87F01-1970-2F1B-8CD2-22E8A9228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450" y="2162718"/>
            <a:ext cx="3513973" cy="35139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AB3C71-B38E-03F6-A3A4-686A8D0B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307" y="2162718"/>
            <a:ext cx="3760245" cy="3760245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B309FCCE-23F3-33E1-7586-793E7EA74653}"/>
              </a:ext>
            </a:extLst>
          </p:cNvPr>
          <p:cNvSpPr txBox="1">
            <a:spLocks/>
          </p:cNvSpPr>
          <p:nvPr/>
        </p:nvSpPr>
        <p:spPr>
          <a:xfrm>
            <a:off x="3153452" y="5534968"/>
            <a:ext cx="1890317" cy="2834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robotics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D52E73B6-2B70-A23D-017D-BF0AE261E252}"/>
              </a:ext>
            </a:extLst>
          </p:cNvPr>
          <p:cNvSpPr txBox="1">
            <a:spLocks/>
          </p:cNvSpPr>
          <p:nvPr/>
        </p:nvSpPr>
        <p:spPr>
          <a:xfrm>
            <a:off x="7620000" y="5534968"/>
            <a:ext cx="2233202" cy="2834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artificial intelligence</a:t>
            </a:r>
            <a:endParaRPr lang="en-CH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139579C-58C5-050F-2DEC-2CABA40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289051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E4F62-98F6-F3E7-4AA0-A26F97A2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47BD7-7A42-BFC6-C590-8D47016D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7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212E0B-8472-47B6-4721-C9BE2022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dirty="0" err="1"/>
              <a:t>robotics</a:t>
            </a:r>
            <a:r>
              <a:rPr lang="de-CH" dirty="0"/>
              <a:t> in </a:t>
            </a:r>
            <a:r>
              <a:rPr lang="de-CH" dirty="0" err="1"/>
              <a:t>construction</a:t>
            </a:r>
            <a:endParaRPr lang="en-CH" b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2B97F3-271D-B6D7-8995-2A86F0A52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8944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/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pic>
        <p:nvPicPr>
          <p:cNvPr id="7" name="Picture 6" descr="Portalroboter eröffnet neue Wege im Holzbau">
            <a:extLst>
              <a:ext uri="{FF2B5EF4-FFF2-40B4-BE49-F238E27FC236}">
                <a16:creationId xmlns:a16="http://schemas.microsoft.com/office/drawing/2014/main" id="{3A267F16-FE6F-100D-832A-4F809AD4A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3" r="18897"/>
          <a:stretch>
            <a:fillRect/>
          </a:stretch>
        </p:blipFill>
        <p:spPr bwMode="auto">
          <a:xfrm>
            <a:off x="2685865" y="2566525"/>
            <a:ext cx="2198420" cy="325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aibot drilling robot - Hilti Emirates">
            <a:extLst>
              <a:ext uri="{FF2B5EF4-FFF2-40B4-BE49-F238E27FC236}">
                <a16:creationId xmlns:a16="http://schemas.microsoft.com/office/drawing/2014/main" id="{FA833FF9-AF4E-CFE1-514E-E5E291F33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5" r="26740"/>
          <a:stretch>
            <a:fillRect/>
          </a:stretch>
        </p:blipFill>
        <p:spPr bwMode="auto">
          <a:xfrm>
            <a:off x="5699306" y="2566525"/>
            <a:ext cx="2198421" cy="325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C05AC6CD-0EE3-A602-CE74-F7FDF64AD0C0}"/>
              </a:ext>
            </a:extLst>
          </p:cNvPr>
          <p:cNvSpPr txBox="1">
            <a:spLocks/>
          </p:cNvSpPr>
          <p:nvPr/>
        </p:nvSpPr>
        <p:spPr>
          <a:xfrm>
            <a:off x="2685865" y="2149924"/>
            <a:ext cx="2156238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_prefabrication</a:t>
            </a: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(source: erne)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6" descr="Holcim Completes Switzerland's First Onsite 3D Printed Building">
            <a:extLst>
              <a:ext uri="{FF2B5EF4-FFF2-40B4-BE49-F238E27FC236}">
                <a16:creationId xmlns:a16="http://schemas.microsoft.com/office/drawing/2014/main" id="{B00BFCD7-2B82-A03C-74FB-18C76A028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1" r="28419"/>
          <a:stretch>
            <a:fillRect/>
          </a:stretch>
        </p:blipFill>
        <p:spPr bwMode="auto">
          <a:xfrm>
            <a:off x="8712748" y="2566525"/>
            <a:ext cx="2198421" cy="325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88BE23E2-4219-50F5-57D5-5544AF550D9B}"/>
              </a:ext>
            </a:extLst>
          </p:cNvPr>
          <p:cNvSpPr txBox="1">
            <a:spLocks/>
          </p:cNvSpPr>
          <p:nvPr/>
        </p:nvSpPr>
        <p:spPr>
          <a:xfrm>
            <a:off x="5699306" y="2149924"/>
            <a:ext cx="2156238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_construction robots</a:t>
            </a: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(source: </a:t>
            </a:r>
            <a:r>
              <a:rPr lang="en-GB" sz="1200" dirty="0" err="1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hilti</a:t>
            </a: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)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3E2A4F11-E61A-33BE-EB55-2044ADBD42CA}"/>
              </a:ext>
            </a:extLst>
          </p:cNvPr>
          <p:cNvSpPr txBox="1">
            <a:spLocks/>
          </p:cNvSpPr>
          <p:nvPr/>
        </p:nvSpPr>
        <p:spPr>
          <a:xfrm>
            <a:off x="8712747" y="2149924"/>
            <a:ext cx="2156238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_3d printing</a:t>
            </a: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(source: </a:t>
            </a:r>
            <a:r>
              <a:rPr lang="en-GB" sz="1200" dirty="0" err="1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holcim</a:t>
            </a: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 </a:t>
            </a:r>
            <a:r>
              <a:rPr lang="en-GB" sz="1200" dirty="0" err="1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lafarge</a:t>
            </a: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)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27E21AF-9C08-217E-8939-15A66FCE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179312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52430-75AD-1B00-ADB6-16820E6F2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9A913-95CD-2CEA-4A31-6430B9B2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8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DF3A79-43BB-9F74-69AE-4E3FAC421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dirty="0"/>
              <a:t>ai in design</a:t>
            </a:r>
            <a:endParaRPr lang="en-CH" b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616D50-355A-72D2-7587-1D81D7B2D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9927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/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pic>
        <p:nvPicPr>
          <p:cNvPr id="2" name="Finch 3D">
            <a:hlinkClick r:id="" action="ppaction://media"/>
            <a:extLst>
              <a:ext uri="{FF2B5EF4-FFF2-40B4-BE49-F238E27FC236}">
                <a16:creationId xmlns:a16="http://schemas.microsoft.com/office/drawing/2014/main" id="{87AF0A03-4E6B-5B6E-7AD2-4170EBC37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3946" y="2088770"/>
            <a:ext cx="7260786" cy="4084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09D519-3464-FCD0-7DC9-CB6FE4B53CF8}"/>
              </a:ext>
            </a:extLst>
          </p:cNvPr>
          <p:cNvSpPr txBox="1"/>
          <p:nvPr/>
        </p:nvSpPr>
        <p:spPr>
          <a:xfrm>
            <a:off x="9035675" y="6426772"/>
            <a:ext cx="1366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source: finch 3d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590733-340B-34BF-469B-B94416CD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26771"/>
            <a:ext cx="4114800" cy="29470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H" dirty="0"/>
              <a:t>Mark Baldwin, Porto,  17.6.2026</a:t>
            </a:r>
          </a:p>
        </p:txBody>
      </p:sp>
    </p:spTree>
    <p:extLst>
      <p:ext uri="{BB962C8B-B14F-4D97-AF65-F5344CB8AC3E}">
        <p14:creationId xmlns:p14="http://schemas.microsoft.com/office/powerpoint/2010/main" val="12100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13AB-F7D7-2B97-D34C-2B446D06B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81B77-5D62-33BB-3A3A-ABECCBAA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CH"/>
              <a:t>_</a:t>
            </a:r>
            <a:fld id="{70106E73-D655-8349-AF52-0238A9B0E9F7}" type="slidenum">
              <a:rPr lang="en-CH" smtClean="0"/>
              <a:pPr algn="l"/>
              <a:t>9</a:t>
            </a:fld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159396-3291-4FD8-7B4E-6FC1263D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de-CH" sz="3600" dirty="0"/>
              <a:t>digital </a:t>
            </a:r>
            <a:r>
              <a:rPr lang="de-CH" sz="3600" dirty="0" err="1"/>
              <a:t>construction</a:t>
            </a:r>
            <a:r>
              <a:rPr lang="de-CH" sz="3600" dirty="0"/>
              <a:t> </a:t>
            </a:r>
            <a:r>
              <a:rPr lang="de-CH" sz="3600" dirty="0" err="1"/>
              <a:t>education</a:t>
            </a:r>
            <a:r>
              <a:rPr lang="de-CH" sz="3600" dirty="0"/>
              <a:t> in </a:t>
            </a:r>
            <a:r>
              <a:rPr lang="de-CH" sz="3600" dirty="0" err="1"/>
              <a:t>europe</a:t>
            </a:r>
            <a:br>
              <a:rPr lang="en-CH" dirty="0"/>
            </a:br>
            <a:r>
              <a:rPr lang="en-CH" sz="2200" b="0" dirty="0"/>
              <a:t>_study from the european council on computing in construction (ec3)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A02A12-475A-80CC-A532-7EF812502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5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endParaRPr lang="en-CH" sz="2400" dirty="0"/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global trends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 our industry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/>
              <a:t>_ education</a:t>
            </a:r>
          </a:p>
          <a:p>
            <a:pPr marL="0" indent="0">
              <a:buNone/>
            </a:pPr>
            <a:endParaRPr lang="en-CH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>
                    <a:lumMod val="75000"/>
                  </a:schemeClr>
                </a:solidFill>
              </a:rPr>
              <a:t>_future skills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B785F-B494-B1FE-FC24-7E0C2F16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932" y="1837536"/>
            <a:ext cx="4952749" cy="5032375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5F01C459-DD16-C9B0-D5C0-27445DBB7E79}"/>
              </a:ext>
            </a:extLst>
          </p:cNvPr>
          <p:cNvSpPr txBox="1">
            <a:spLocks/>
          </p:cNvSpPr>
          <p:nvPr/>
        </p:nvSpPr>
        <p:spPr>
          <a:xfrm>
            <a:off x="8068892" y="1837536"/>
            <a:ext cx="2768053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_35             countries</a:t>
            </a:r>
          </a:p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_187          institutions</a:t>
            </a:r>
          </a:p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_13,900   graduates per year</a:t>
            </a:r>
          </a:p>
          <a:p>
            <a:pPr>
              <a:lnSpc>
                <a:spcPct val="150000"/>
              </a:lnSpc>
            </a:pPr>
            <a:endParaRPr lang="en-GB" sz="1800" b="1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8741247-66EA-A603-B529-74A384CA6036}"/>
              </a:ext>
            </a:extLst>
          </p:cNvPr>
          <p:cNvSpPr txBox="1">
            <a:spLocks/>
          </p:cNvSpPr>
          <p:nvPr/>
        </p:nvSpPr>
        <p:spPr>
          <a:xfrm>
            <a:off x="8023634" y="5743124"/>
            <a:ext cx="2311465" cy="445750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solidFill>
                  <a:schemeClr val="accent1"/>
                </a:solidFill>
                <a:latin typeface="Aptos Narrow" panose="020B0004020202020204" pitchFamily="34" charset="0"/>
              </a:rPr>
              <a:t>macro analysis of computing in construction education in </a:t>
            </a:r>
            <a:r>
              <a:rPr lang="en-GB" sz="1200" b="1" dirty="0" err="1">
                <a:solidFill>
                  <a:schemeClr val="accent1"/>
                </a:solidFill>
                <a:latin typeface="Aptos Narrow" panose="020B0004020202020204" pitchFamily="34" charset="0"/>
              </a:rPr>
              <a:t>europe</a:t>
            </a:r>
            <a:endParaRPr lang="en-GB" sz="1200" b="1" dirty="0">
              <a:solidFill>
                <a:schemeClr val="accent1"/>
              </a:solidFill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P. Martinez, M. Baldwin, N. Bartels, K. Blay, S. Esser, T. Maile,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accent1"/>
                </a:solidFill>
                <a:latin typeface="Aptos Narrow" panose="020B0004020202020204" pitchFamily="34" charset="0"/>
              </a:rPr>
              <a:t>June 2026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E3176E7-A84D-D0AD-6583-B5F37274B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350727"/>
              </p:ext>
            </p:extLst>
          </p:nvPr>
        </p:nvGraphicFramePr>
        <p:xfrm>
          <a:off x="8103146" y="3626808"/>
          <a:ext cx="3267218" cy="1963116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736054">
                  <a:extLst>
                    <a:ext uri="{9D8B030D-6E8A-4147-A177-3AD203B41FA5}">
                      <a16:colId xmlns:a16="http://schemas.microsoft.com/office/drawing/2014/main" val="2780029918"/>
                    </a:ext>
                  </a:extLst>
                </a:gridCol>
                <a:gridCol w="1447372">
                  <a:extLst>
                    <a:ext uri="{9D8B030D-6E8A-4147-A177-3AD203B41FA5}">
                      <a16:colId xmlns:a16="http://schemas.microsoft.com/office/drawing/2014/main" val="1202575370"/>
                    </a:ext>
                  </a:extLst>
                </a:gridCol>
                <a:gridCol w="1083792">
                  <a:extLst>
                    <a:ext uri="{9D8B030D-6E8A-4147-A177-3AD203B41FA5}">
                      <a16:colId xmlns:a16="http://schemas.microsoft.com/office/drawing/2014/main" val="343314874"/>
                    </a:ext>
                  </a:extLst>
                </a:gridCol>
              </a:tblGrid>
              <a:tr h="3970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1" kern="1200" dirty="0">
                          <a:solidFill>
                            <a:schemeClr val="accent1"/>
                          </a:solidFill>
                        </a:rPr>
                        <a:t>Region</a:t>
                      </a:r>
                      <a:endParaRPr lang="en-CH" sz="1400" b="1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1" kern="1200" dirty="0">
                          <a:solidFill>
                            <a:schemeClr val="accent1"/>
                          </a:solidFill>
                        </a:rPr>
                        <a:t>Countries</a:t>
                      </a:r>
                      <a:endParaRPr lang="en-CH" sz="1400" b="1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1" kern="1200" dirty="0">
                          <a:solidFill>
                            <a:schemeClr val="accent1"/>
                          </a:solidFill>
                        </a:rPr>
                        <a:t>No. of Institutions</a:t>
                      </a:r>
                      <a:endParaRPr lang="en-CH" sz="1400" b="1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991340"/>
                  </a:ext>
                </a:extLst>
              </a:tr>
              <a:tr h="44815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 dirty="0">
                          <a:solidFill>
                            <a:schemeClr val="accent1"/>
                          </a:solidFill>
                        </a:rPr>
                        <a:t>DACH</a:t>
                      </a:r>
                      <a:endParaRPr lang="en-CH" sz="1400" b="0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 dirty="0">
                          <a:solidFill>
                            <a:schemeClr val="accent1"/>
                          </a:solidFill>
                        </a:rPr>
                        <a:t>Germany, Austria, Switzerland</a:t>
                      </a:r>
                      <a:endParaRPr lang="en-CH" sz="1400" b="0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 dirty="0">
                          <a:solidFill>
                            <a:schemeClr val="accent1"/>
                          </a:solidFill>
                        </a:rPr>
                        <a:t>46</a:t>
                      </a:r>
                      <a:endParaRPr lang="en-CH" sz="1400" b="0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3474304"/>
                  </a:ext>
                </a:extLst>
              </a:tr>
              <a:tr h="44815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>
                          <a:solidFill>
                            <a:schemeClr val="accent1"/>
                          </a:solidFill>
                        </a:rPr>
                        <a:t>British Isles</a:t>
                      </a:r>
                      <a:endParaRPr lang="en-CH" sz="1400" b="0" kern="120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 dirty="0">
                          <a:solidFill>
                            <a:schemeClr val="accent1"/>
                          </a:solidFill>
                        </a:rPr>
                        <a:t>UK, Ireland</a:t>
                      </a:r>
                      <a:endParaRPr lang="en-CH" sz="1400" b="0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 dirty="0">
                          <a:solidFill>
                            <a:schemeClr val="accent1"/>
                          </a:solidFill>
                        </a:rPr>
                        <a:t>29</a:t>
                      </a:r>
                      <a:endParaRPr lang="en-CH" sz="1400" b="0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7847844"/>
                  </a:ext>
                </a:extLst>
              </a:tr>
              <a:tr h="44815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>
                          <a:solidFill>
                            <a:schemeClr val="accent1"/>
                          </a:solidFill>
                        </a:rPr>
                        <a:t>Iberia</a:t>
                      </a:r>
                      <a:endParaRPr lang="en-CH" sz="1400" b="0" kern="120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 dirty="0">
                          <a:solidFill>
                            <a:schemeClr val="accent1"/>
                          </a:solidFill>
                        </a:rPr>
                        <a:t>Spain, Portugal</a:t>
                      </a:r>
                      <a:endParaRPr lang="en-CH" sz="1400" b="0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buNone/>
                      </a:pPr>
                      <a:r>
                        <a:rPr lang="en-GB" sz="1400" b="0" kern="1200" dirty="0">
                          <a:solidFill>
                            <a:schemeClr val="accent1"/>
                          </a:solidFill>
                        </a:rPr>
                        <a:t>25</a:t>
                      </a:r>
                      <a:endParaRPr lang="en-CH" sz="1400" b="0" kern="1200" dirty="0">
                        <a:solidFill>
                          <a:schemeClr val="accent1"/>
                        </a:solidFill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9350980"/>
                  </a:ext>
                </a:extLst>
              </a:tr>
            </a:tbl>
          </a:graphicData>
        </a:graphic>
      </p:graphicFrame>
      <p:sp>
        <p:nvSpPr>
          <p:cNvPr id="12" name="Title 5">
            <a:extLst>
              <a:ext uri="{FF2B5EF4-FFF2-40B4-BE49-F238E27FC236}">
                <a16:creationId xmlns:a16="http://schemas.microsoft.com/office/drawing/2014/main" id="{C01C8A27-E094-D665-ED27-68B1143C1AF3}"/>
              </a:ext>
            </a:extLst>
          </p:cNvPr>
          <p:cNvSpPr txBox="1">
            <a:spLocks/>
          </p:cNvSpPr>
          <p:nvPr/>
        </p:nvSpPr>
        <p:spPr>
          <a:xfrm>
            <a:off x="8103146" y="3218370"/>
            <a:ext cx="1943162" cy="615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chemeClr val="accent1"/>
                </a:solidFill>
                <a:latin typeface="Aptos Narrow" panose="020B0004020202020204" pitchFamily="34" charset="0"/>
                <a:ea typeface="+mn-ea"/>
                <a:cs typeface="+mn-cs"/>
              </a:rPr>
              <a:t>_top 3 regions</a:t>
            </a:r>
            <a:endParaRPr lang="en-CH" sz="1200" dirty="0">
              <a:solidFill>
                <a:schemeClr val="accent1"/>
              </a:solidFill>
              <a:latin typeface="Aptos Narrow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3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1076</Words>
  <Application>Microsoft Macintosh PowerPoint</Application>
  <PresentationFormat>Widescreen</PresentationFormat>
  <Paragraphs>308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Narrow</vt:lpstr>
      <vt:lpstr>Arial</vt:lpstr>
      <vt:lpstr>Office Theme</vt:lpstr>
      <vt:lpstr>future skills _ in the era of digitalisation and ai</vt:lpstr>
      <vt:lpstr>future skills _ in the era of digitalisation and ai</vt:lpstr>
      <vt:lpstr>main sectors of employment _lessons from the past</vt:lpstr>
      <vt:lpstr>sectors to be disrupted by ai _deloitte  report</vt:lpstr>
      <vt:lpstr>the future of the professions _according to r and d susskind</vt:lpstr>
      <vt:lpstr>digital transformers _most impactfull technologies</vt:lpstr>
      <vt:lpstr>robotics in construction</vt:lpstr>
      <vt:lpstr>ai in design</vt:lpstr>
      <vt:lpstr>digital construction education in europe _study from the european council on computing in construction (ec3)</vt:lpstr>
      <vt:lpstr>digital construction education in europe _study from the european council on computing in construction (ec3)</vt:lpstr>
      <vt:lpstr>digital construction education in europe _study from the european council on computing in construction (ec3)</vt:lpstr>
      <vt:lpstr>digital competence</vt:lpstr>
      <vt:lpstr>_resources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Baldwin</dc:creator>
  <cp:lastModifiedBy>Mark Baldwin</cp:lastModifiedBy>
  <cp:revision>10</cp:revision>
  <cp:lastPrinted>2026-06-15T13:22:45Z</cp:lastPrinted>
  <dcterms:created xsi:type="dcterms:W3CDTF">2026-06-11T08:07:31Z</dcterms:created>
  <dcterms:modified xsi:type="dcterms:W3CDTF">2026-06-17T10:08:17Z</dcterms:modified>
</cp:coreProperties>
</file>