
<file path=[Content_Types].xml><?xml version="1.0" encoding="utf-8"?>
<Types xmlns="http://schemas.openxmlformats.org/package/2006/content-types">
  <Default Extension="jpg" ContentType="image/jp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9"/>
  </p:notesMasterIdLst>
  <p:sldIdLst>
    <p:sldId id="256" r:id="rId2"/>
    <p:sldId id="270" r:id="rId3"/>
    <p:sldId id="271" r:id="rId4"/>
    <p:sldId id="272" r:id="rId5"/>
    <p:sldId id="287" r:id="rId6"/>
    <p:sldId id="273" r:id="rId7"/>
    <p:sldId id="290" r:id="rId8"/>
    <p:sldId id="292" r:id="rId9"/>
    <p:sldId id="294" r:id="rId10"/>
    <p:sldId id="295" r:id="rId11"/>
    <p:sldId id="301" r:id="rId12"/>
    <p:sldId id="297" r:id="rId13"/>
    <p:sldId id="305" r:id="rId14"/>
    <p:sldId id="275" r:id="rId15"/>
    <p:sldId id="310" r:id="rId16"/>
    <p:sldId id="311" r:id="rId17"/>
    <p:sldId id="316" r:id="rId18"/>
    <p:sldId id="312" r:id="rId19"/>
    <p:sldId id="318" r:id="rId20"/>
    <p:sldId id="319" r:id="rId21"/>
    <p:sldId id="322" r:id="rId22"/>
    <p:sldId id="321" r:id="rId23"/>
    <p:sldId id="325" r:id="rId24"/>
    <p:sldId id="324" r:id="rId25"/>
    <p:sldId id="326" r:id="rId26"/>
    <p:sldId id="276" r:id="rId27"/>
    <p:sldId id="282" r:id="rId28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39" d="100"/>
          <a:sy n="139" d="100"/>
        </p:scale>
        <p:origin x="80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128961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31227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52563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F5A28F-906D-28C3-EB78-DB839964E6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C604AC3-0379-461A-61D5-BE38FFB8BF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CE1C7D-BF47-5E05-6557-D2CAFE7B40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2AD878-2E56-6391-0960-C798FC73BB2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0657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C34743-38F5-5739-546A-CBA7B1998F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213D64-E045-2530-3BC4-A1C94B0169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3337EB-6D38-36D6-A044-1497365873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B9B10E-708F-BA99-4904-4444733A598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502484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26736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12367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445782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97607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E340F9-CDEF-9266-DFFF-4EB73B62B1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E543DD5-C130-0FD2-7A72-E37768966B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60920CA-556B-65C1-665B-35C78BE365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FC0758-4D69-199D-4101-C3DEE0711D8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284451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063322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B39286-BCA8-4D84-FA8F-001BCBB018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4248359-7BD1-856B-7855-F2E38298566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0FC8A8-D2E9-A014-BCEA-ECB896C659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D1E507-06B1-2C07-343A-AD52C301C6E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48057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944592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15F571-F44E-5DFE-A008-B43CAD2363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C5FC902-6820-8709-6EF4-8B5E4F4CF6E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B2C0118-6FE9-97F6-1D49-390B7702BA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F0E1FE-1EF2-51C5-C665-19BD19143B4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09072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2050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37617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4.png"/><Relationship Id="rId5" Type="http://schemas.openxmlformats.org/officeDocument/2006/relationships/image" Target="../media/image3.jp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5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6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7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4.png"/><Relationship Id="rId5" Type="http://schemas.openxmlformats.org/officeDocument/2006/relationships/image" Target="../media/image8.jp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.png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4.png"/><Relationship Id="rId5" Type="http://schemas.openxmlformats.org/officeDocument/2006/relationships/image" Target="../media/image9.jp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.png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10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1.png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2.png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3.png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4.png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A16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 rot="900000">
            <a:off x="5943600" y="-914400"/>
            <a:ext cx="4572000" cy="3657600"/>
          </a:xfrm>
          <a:prstGeom prst="rect">
            <a:avLst/>
          </a:prstGeom>
          <a:solidFill>
            <a:srgbClr val="00BFA5">
              <a:alpha val="92000"/>
            </a:srgbClr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3" name="Shape 1"/>
          <p:cNvSpPr/>
          <p:nvPr/>
        </p:nvSpPr>
        <p:spPr>
          <a:xfrm rot="-600000">
            <a:off x="6858000" y="2286000"/>
            <a:ext cx="3657600" cy="2743200"/>
          </a:xfrm>
          <a:prstGeom prst="rect">
            <a:avLst/>
          </a:prstGeom>
          <a:solidFill>
            <a:srgbClr val="7C4DFF">
              <a:alpha val="90000"/>
            </a:srgbClr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5" name="Text 3"/>
          <p:cNvSpPr/>
          <p:nvPr/>
        </p:nvSpPr>
        <p:spPr>
          <a:xfrm>
            <a:off x="548640" y="914400"/>
            <a:ext cx="640080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OpenBIM + IA</a:t>
            </a:r>
            <a:endParaRPr lang="en-US" sz="4800" dirty="0"/>
          </a:p>
        </p:txBody>
      </p:sp>
      <p:sp>
        <p:nvSpPr>
          <p:cNvPr id="6" name="Text 4"/>
          <p:cNvSpPr/>
          <p:nvPr/>
        </p:nvSpPr>
        <p:spPr>
          <a:xfrm>
            <a:off x="548640" y="1920240"/>
            <a:ext cx="64008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B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 conjunción perfecta para el presente</a:t>
            </a:r>
            <a:endParaRPr lang="en-US" sz="2000" dirty="0"/>
          </a:p>
          <a:p>
            <a:pPr marL="0" indent="0">
              <a:buNone/>
            </a:pPr>
            <a:r>
              <a:rPr lang="en-US" sz="2000" dirty="0">
                <a:solidFill>
                  <a:srgbClr val="00B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 futuro de la digitalización del sector</a:t>
            </a:r>
            <a:endParaRPr lang="en-US" sz="2000" dirty="0"/>
          </a:p>
        </p:txBody>
      </p:sp>
      <p:sp>
        <p:nvSpPr>
          <p:cNvPr id="7" name="Shape 5"/>
          <p:cNvSpPr/>
          <p:nvPr/>
        </p:nvSpPr>
        <p:spPr>
          <a:xfrm>
            <a:off x="548640" y="3017520"/>
            <a:ext cx="2286000" cy="36576"/>
          </a:xfrm>
          <a:prstGeom prst="rect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8" name="Text 6"/>
          <p:cNvSpPr/>
          <p:nvPr/>
        </p:nvSpPr>
        <p:spPr>
          <a:xfrm>
            <a:off x="548640" y="3291840"/>
            <a:ext cx="4572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Agustí Jardí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548640" y="3611880"/>
            <a:ext cx="4572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APOGEA Consulting  | BIMmaster.PRO  ajardi@apogeaconsulting.com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548640" y="4023360"/>
            <a:ext cx="1828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2026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0" y="4754880"/>
            <a:ext cx="9144000" cy="388620"/>
          </a:xfrm>
          <a:prstGeom prst="rect">
            <a:avLst/>
          </a:prstGeom>
          <a:solidFill>
            <a:srgbClr val="050D1A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2" name="Text 10"/>
          <p:cNvSpPr/>
          <p:nvPr/>
        </p:nvSpPr>
        <p:spPr>
          <a:xfrm>
            <a:off x="457200" y="4773168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endParaRPr lang="en-US" sz="900" dirty="0"/>
          </a:p>
        </p:txBody>
      </p:sp>
      <p:pic>
        <p:nvPicPr>
          <p:cNvPr id="14" name="Imagen 13">
            <a:extLst>
              <a:ext uri="{FF2B5EF4-FFF2-40B4-BE49-F238E27FC236}">
                <a16:creationId xmlns:a16="http://schemas.microsoft.com/office/drawing/2014/main" id="{8238525C-7EDA-B80F-7DA8-31E0FCAA97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0934" y="4104376"/>
            <a:ext cx="1558420" cy="634277"/>
          </a:xfrm>
          <a:prstGeom prst="rect">
            <a:avLst/>
          </a:prstGeom>
        </p:spPr>
      </p:pic>
      <p:pic>
        <p:nvPicPr>
          <p:cNvPr id="15" name="Imagen 14">
            <a:extLst>
              <a:ext uri="{FF2B5EF4-FFF2-40B4-BE49-F238E27FC236}">
                <a16:creationId xmlns:a16="http://schemas.microsoft.com/office/drawing/2014/main" id="{B4AC8640-5AB7-0990-A9DE-4690A7278A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7568" y="3696798"/>
            <a:ext cx="2759232" cy="43106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A16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7C4DFF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3" name="Text 1"/>
          <p:cNvSpPr/>
          <p:nvPr/>
        </p:nvSpPr>
        <p:spPr>
          <a:xfrm>
            <a:off x="457200" y="18288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 revolución de los LLM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457200" y="68580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 los Transformers al momento actual: una evolución exponencial</a:t>
            </a:r>
            <a:endParaRPr lang="en-US" sz="1300" dirty="0"/>
          </a:p>
        </p:txBody>
      </p:sp>
      <p:sp>
        <p:nvSpPr>
          <p:cNvPr id="5" name="Shape 3"/>
          <p:cNvSpPr/>
          <p:nvPr/>
        </p:nvSpPr>
        <p:spPr>
          <a:xfrm>
            <a:off x="457200" y="2788920"/>
            <a:ext cx="8046720" cy="27432"/>
          </a:xfrm>
          <a:prstGeom prst="rect">
            <a:avLst/>
          </a:prstGeom>
          <a:solidFill>
            <a:srgbClr val="607D8B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6" name="Shape 4"/>
          <p:cNvSpPr/>
          <p:nvPr/>
        </p:nvSpPr>
        <p:spPr>
          <a:xfrm>
            <a:off x="1143000" y="2633472"/>
            <a:ext cx="320040" cy="320040"/>
          </a:xfrm>
          <a:prstGeom prst="ellipse">
            <a:avLst/>
          </a:prstGeom>
          <a:solidFill>
            <a:srgbClr val="607D8B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7" name="Text 5"/>
          <p:cNvSpPr/>
          <p:nvPr/>
        </p:nvSpPr>
        <p:spPr>
          <a:xfrm>
            <a:off x="457200" y="2011680"/>
            <a:ext cx="1828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607D8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2017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457200" y="2286000"/>
            <a:ext cx="1828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Transformers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457200" y="3108960"/>
            <a:ext cx="1828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</a:t>
            </a:r>
            <a:r>
              <a:rPr lang="en-US" sz="1600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Attention is All You Need"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Arquitectura fundacional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3291840" y="2633472"/>
            <a:ext cx="320040" cy="320040"/>
          </a:xfrm>
          <a:prstGeom prst="ellipse">
            <a:avLst/>
          </a:prstGeom>
          <a:solidFill>
            <a:srgbClr val="607D8B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1" name="Text 9"/>
          <p:cNvSpPr/>
          <p:nvPr/>
        </p:nvSpPr>
        <p:spPr>
          <a:xfrm>
            <a:off x="2606040" y="2011680"/>
            <a:ext cx="1828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607D8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2019-2022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2606040" y="2286000"/>
            <a:ext cx="1828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GPT-2/3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2606040" y="3108960"/>
            <a:ext cx="1828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175B parámetros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Lenguaje natural emergente</a:t>
            </a:r>
            <a:endParaRPr lang="en-US" sz="1600" dirty="0"/>
          </a:p>
        </p:txBody>
      </p:sp>
      <p:sp>
        <p:nvSpPr>
          <p:cNvPr id="14" name="Shape 12"/>
          <p:cNvSpPr/>
          <p:nvPr/>
        </p:nvSpPr>
        <p:spPr>
          <a:xfrm>
            <a:off x="5440680" y="2633472"/>
            <a:ext cx="320040" cy="320040"/>
          </a:xfrm>
          <a:prstGeom prst="ellipse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5" name="Text 13"/>
          <p:cNvSpPr/>
          <p:nvPr/>
        </p:nvSpPr>
        <p:spPr>
          <a:xfrm>
            <a:off x="4754880" y="2011680"/>
            <a:ext cx="1828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0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2023-2024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4754880" y="2286000"/>
            <a:ext cx="1828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GPT-4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4754880" y="3108960"/>
            <a:ext cx="1828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Razonamiento multimodal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Revolución comercial</a:t>
            </a:r>
            <a:endParaRPr lang="en-US" sz="1600" dirty="0"/>
          </a:p>
        </p:txBody>
      </p:sp>
      <p:sp>
        <p:nvSpPr>
          <p:cNvPr id="18" name="Shape 16"/>
          <p:cNvSpPr/>
          <p:nvPr/>
        </p:nvSpPr>
        <p:spPr>
          <a:xfrm>
            <a:off x="7589520" y="2633472"/>
            <a:ext cx="320040" cy="320040"/>
          </a:xfrm>
          <a:prstGeom prst="ellipse">
            <a:avLst/>
          </a:prstGeom>
          <a:solidFill>
            <a:srgbClr val="7C4DFF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9" name="Text 17"/>
          <p:cNvSpPr/>
          <p:nvPr/>
        </p:nvSpPr>
        <p:spPr>
          <a:xfrm>
            <a:off x="6903720" y="2011680"/>
            <a:ext cx="1828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7C4D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2025-26</a:t>
            </a:r>
            <a:endParaRPr lang="en-US" sz="1400" dirty="0"/>
          </a:p>
        </p:txBody>
      </p:sp>
      <p:sp>
        <p:nvSpPr>
          <p:cNvPr id="20" name="Text 18"/>
          <p:cNvSpPr/>
          <p:nvPr/>
        </p:nvSpPr>
        <p:spPr>
          <a:xfrm>
            <a:off x="6903720" y="2286000"/>
            <a:ext cx="1828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Era actual</a:t>
            </a:r>
            <a:endParaRPr lang="en-US" sz="1100" dirty="0"/>
          </a:p>
        </p:txBody>
      </p:sp>
      <p:sp>
        <p:nvSpPr>
          <p:cNvPr id="21" name="Text 19"/>
          <p:cNvSpPr/>
          <p:nvPr/>
        </p:nvSpPr>
        <p:spPr>
          <a:xfrm>
            <a:off x="6903720" y="3182112"/>
            <a:ext cx="1828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GPT-5 · Claude · Gemini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Agentes + herramientas</a:t>
            </a:r>
            <a:endParaRPr lang="en-US" sz="1600" dirty="0"/>
          </a:p>
        </p:txBody>
      </p:sp>
      <p:sp>
        <p:nvSpPr>
          <p:cNvPr id="30" name="Shape 28"/>
          <p:cNvSpPr/>
          <p:nvPr/>
        </p:nvSpPr>
        <p:spPr>
          <a:xfrm>
            <a:off x="0" y="4754880"/>
            <a:ext cx="9144000" cy="388620"/>
          </a:xfrm>
          <a:prstGeom prst="rect">
            <a:avLst/>
          </a:prstGeom>
          <a:solidFill>
            <a:srgbClr val="050D1A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31" name="Text 29"/>
          <p:cNvSpPr/>
          <p:nvPr/>
        </p:nvSpPr>
        <p:spPr>
          <a:xfrm>
            <a:off x="457200" y="4773168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OpenBIM + IA  |  APOGEA Consulting  |  2026</a:t>
            </a:r>
            <a:endParaRPr lang="en-US" sz="900" dirty="0"/>
          </a:p>
        </p:txBody>
      </p:sp>
      <p:pic>
        <p:nvPicPr>
          <p:cNvPr id="32" name="Copied Picture 32">
            <a:extLst>
              <a:ext uri="{FF2B5EF4-FFF2-40B4-BE49-F238E27FC236}">
                <a16:creationId xmlns:a16="http://schemas.microsoft.com/office/drawing/2014/main" id="{8238525C-7EDA-B80F-7DA8-31E0FCAA97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5940" y="4790440"/>
            <a:ext cx="787400" cy="317500"/>
          </a:xfrm>
          <a:prstGeom prst="rect">
            <a:avLst/>
          </a:prstGeom>
        </p:spPr>
      </p:pic>
      <p:pic>
        <p:nvPicPr>
          <p:cNvPr id="34" name="Imagen 33">
            <a:extLst>
              <a:ext uri="{FF2B5EF4-FFF2-40B4-BE49-F238E27FC236}">
                <a16:creationId xmlns:a16="http://schemas.microsoft.com/office/drawing/2014/main" id="{846373DA-1FD4-DE4B-E4D8-1BBE1D8759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4180" y="4857602"/>
            <a:ext cx="1332230" cy="208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8315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A16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3" name="Text 1"/>
          <p:cNvSpPr/>
          <p:nvPr/>
        </p:nvSpPr>
        <p:spPr>
          <a:xfrm>
            <a:off x="457200" y="18288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IA como acelerador de la adopción openBIM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457200" y="68580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 inteligencia artificial reduce la barrera de entrada al BIM abierto</a:t>
            </a:r>
            <a:endParaRPr lang="en-US" sz="1300" dirty="0"/>
          </a:p>
        </p:txBody>
      </p:sp>
      <p:sp>
        <p:nvSpPr>
          <p:cNvPr id="5" name="Shape 3"/>
          <p:cNvSpPr/>
          <p:nvPr/>
        </p:nvSpPr>
        <p:spPr>
          <a:xfrm>
            <a:off x="365760" y="1234440"/>
            <a:ext cx="2651760" cy="3128010"/>
          </a:xfrm>
          <a:prstGeom prst="rect">
            <a:avLst/>
          </a:prstGeom>
          <a:solidFill>
            <a:srgbClr val="162040"/>
          </a:solidFill>
          <a:ln/>
          <a:effectLst>
            <a:outerShdw blurRad="76200" dist="25400" dir="8100000" algn="bl" rotWithShape="0">
              <a:srgbClr val="000000">
                <a:alpha val="20000"/>
              </a:srgbClr>
            </a:outerShdw>
          </a:effectLst>
        </p:spPr>
        <p:txBody>
          <a:bodyPr/>
          <a:lstStyle/>
          <a:p>
            <a:endParaRPr lang="es-ES"/>
          </a:p>
        </p:txBody>
      </p:sp>
      <p:sp>
        <p:nvSpPr>
          <p:cNvPr id="6" name="Shape 4"/>
          <p:cNvSpPr/>
          <p:nvPr/>
        </p:nvSpPr>
        <p:spPr>
          <a:xfrm>
            <a:off x="365760" y="1234440"/>
            <a:ext cx="2651760" cy="45720"/>
          </a:xfrm>
          <a:prstGeom prst="rect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7" name="Text 5"/>
          <p:cNvSpPr/>
          <p:nvPr/>
        </p:nvSpPr>
        <p:spPr>
          <a:xfrm>
            <a:off x="365760" y="1417320"/>
            <a:ext cx="26517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200" dirty="0">
                <a:solidFill>
                  <a:srgbClr val="000000"/>
                </a:solidFill>
              </a:rPr>
              <a:t>🏗️</a:t>
            </a:r>
            <a:endParaRPr lang="en-US" sz="3200" dirty="0"/>
          </a:p>
        </p:txBody>
      </p:sp>
      <p:sp>
        <p:nvSpPr>
          <p:cNvPr id="8" name="Text 6"/>
          <p:cNvSpPr/>
          <p:nvPr/>
        </p:nvSpPr>
        <p:spPr>
          <a:xfrm>
            <a:off x="548640" y="2011680"/>
            <a:ext cx="2286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 err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Estándares</a:t>
            </a: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</a:t>
            </a:r>
            <a:r>
              <a:rPr lang="en-US" sz="1400" b="1" dirty="0" err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abiertos</a:t>
            </a: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- </a:t>
            </a:r>
            <a:r>
              <a:rPr lang="en-US" sz="1400" b="1" dirty="0" err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OpenSource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548640" y="2750821"/>
            <a:ext cx="22860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2000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IFC, bSDD, BCF, FIEBDC-BC3</a:t>
            </a:r>
          </a:p>
          <a:p>
            <a:pPr marL="0" indent="0" algn="ctr">
              <a:buNone/>
            </a:pPr>
            <a:r>
              <a:rPr lang="en-US" sz="2000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MCP</a:t>
            </a:r>
            <a:endParaRPr lang="en-US" sz="2000" dirty="0"/>
          </a:p>
        </p:txBody>
      </p:sp>
      <p:sp>
        <p:nvSpPr>
          <p:cNvPr id="10" name="Shape 8"/>
          <p:cNvSpPr/>
          <p:nvPr/>
        </p:nvSpPr>
        <p:spPr>
          <a:xfrm>
            <a:off x="3246120" y="1234440"/>
            <a:ext cx="2651760" cy="3082290"/>
          </a:xfrm>
          <a:prstGeom prst="rect">
            <a:avLst/>
          </a:prstGeom>
          <a:solidFill>
            <a:srgbClr val="162040"/>
          </a:solidFill>
          <a:ln/>
          <a:effectLst>
            <a:outerShdw blurRad="76200" dist="25400" dir="8100000" algn="bl" rotWithShape="0">
              <a:srgbClr val="000000">
                <a:alpha val="20000"/>
              </a:srgbClr>
            </a:outerShdw>
          </a:effectLst>
        </p:spPr>
        <p:txBody>
          <a:bodyPr/>
          <a:lstStyle/>
          <a:p>
            <a:endParaRPr lang="es-ES"/>
          </a:p>
        </p:txBody>
      </p:sp>
      <p:sp>
        <p:nvSpPr>
          <p:cNvPr id="11" name="Shape 9"/>
          <p:cNvSpPr/>
          <p:nvPr/>
        </p:nvSpPr>
        <p:spPr>
          <a:xfrm>
            <a:off x="3246120" y="1234440"/>
            <a:ext cx="2651760" cy="45720"/>
          </a:xfrm>
          <a:prstGeom prst="rect">
            <a:avLst/>
          </a:prstGeom>
          <a:solidFill>
            <a:srgbClr val="7C4DFF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2" name="Text 10"/>
          <p:cNvSpPr/>
          <p:nvPr/>
        </p:nvSpPr>
        <p:spPr>
          <a:xfrm>
            <a:off x="3246120" y="1417320"/>
            <a:ext cx="26517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200" dirty="0">
                <a:solidFill>
                  <a:srgbClr val="000000"/>
                </a:solidFill>
              </a:rPr>
              <a:t>🤖</a:t>
            </a:r>
            <a:endParaRPr lang="en-US" sz="3200" dirty="0"/>
          </a:p>
        </p:txBody>
      </p:sp>
      <p:sp>
        <p:nvSpPr>
          <p:cNvPr id="13" name="Text 11"/>
          <p:cNvSpPr/>
          <p:nvPr/>
        </p:nvSpPr>
        <p:spPr>
          <a:xfrm>
            <a:off x="3429000" y="2011680"/>
            <a:ext cx="2286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Inteligencia Artificial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3429000" y="2651760"/>
            <a:ext cx="22860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600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Automatización inteligente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Clasificación, enriquecimiento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 validación de datos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6126480" y="1234440"/>
            <a:ext cx="2651760" cy="3082290"/>
          </a:xfrm>
          <a:prstGeom prst="rect">
            <a:avLst/>
          </a:prstGeom>
          <a:solidFill>
            <a:srgbClr val="162040"/>
          </a:solidFill>
          <a:ln/>
          <a:effectLst>
            <a:outerShdw blurRad="76200" dist="25400" dir="8100000" algn="bl" rotWithShape="0">
              <a:srgbClr val="000000">
                <a:alpha val="20000"/>
              </a:srgbClr>
            </a:outerShdw>
          </a:effectLst>
        </p:spPr>
        <p:txBody>
          <a:bodyPr/>
          <a:lstStyle/>
          <a:p>
            <a:endParaRPr lang="es-ES"/>
          </a:p>
        </p:txBody>
      </p:sp>
      <p:sp>
        <p:nvSpPr>
          <p:cNvPr id="16" name="Shape 14"/>
          <p:cNvSpPr/>
          <p:nvPr/>
        </p:nvSpPr>
        <p:spPr>
          <a:xfrm>
            <a:off x="6126480" y="1234440"/>
            <a:ext cx="2651760" cy="45720"/>
          </a:xfrm>
          <a:prstGeom prst="rect">
            <a:avLst/>
          </a:prstGeom>
          <a:solidFill>
            <a:srgbClr val="FF6D00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7" name="Text 15"/>
          <p:cNvSpPr/>
          <p:nvPr/>
        </p:nvSpPr>
        <p:spPr>
          <a:xfrm>
            <a:off x="6126480" y="1417320"/>
            <a:ext cx="26517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200" dirty="0">
                <a:solidFill>
                  <a:srgbClr val="000000"/>
                </a:solidFill>
              </a:rPr>
              <a:t>⚡</a:t>
            </a:r>
            <a:endParaRPr lang="en-US" sz="3200" dirty="0"/>
          </a:p>
        </p:txBody>
      </p:sp>
      <p:sp>
        <p:nvSpPr>
          <p:cNvPr id="18" name="Text 16"/>
          <p:cNvSpPr/>
          <p:nvPr/>
        </p:nvSpPr>
        <p:spPr>
          <a:xfrm>
            <a:off x="6309360" y="2011680"/>
            <a:ext cx="2286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Democratización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6297295" y="2632710"/>
            <a:ext cx="22860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600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Cualquier profesional puede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explotar datos BIM con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lenguaje natural</a:t>
            </a:r>
            <a:endParaRPr lang="en-US" sz="1600" dirty="0"/>
          </a:p>
        </p:txBody>
      </p:sp>
      <p:sp>
        <p:nvSpPr>
          <p:cNvPr id="22" name="Shape 20"/>
          <p:cNvSpPr/>
          <p:nvPr/>
        </p:nvSpPr>
        <p:spPr>
          <a:xfrm>
            <a:off x="0" y="4754880"/>
            <a:ext cx="9144000" cy="388620"/>
          </a:xfrm>
          <a:prstGeom prst="rect">
            <a:avLst/>
          </a:prstGeom>
          <a:solidFill>
            <a:srgbClr val="050D1A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23" name="Text 21"/>
          <p:cNvSpPr/>
          <p:nvPr/>
        </p:nvSpPr>
        <p:spPr>
          <a:xfrm>
            <a:off x="457200" y="4773168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OpenBIM + IA  |  APOGEA Consulting  |  2026</a:t>
            </a:r>
            <a:endParaRPr lang="en-US" sz="900" dirty="0"/>
          </a:p>
        </p:txBody>
      </p:sp>
      <p:pic>
        <p:nvPicPr>
          <p:cNvPr id="24" name="Copied Picture 24">
            <a:extLst>
              <a:ext uri="{FF2B5EF4-FFF2-40B4-BE49-F238E27FC236}">
                <a16:creationId xmlns:a16="http://schemas.microsoft.com/office/drawing/2014/main" id="{8238525C-7EDA-B80F-7DA8-31E0FCAA97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8000" y="4768596"/>
            <a:ext cx="787400" cy="317500"/>
          </a:xfrm>
          <a:prstGeom prst="rect">
            <a:avLst/>
          </a:prstGeom>
        </p:spPr>
      </p:pic>
      <p:pic>
        <p:nvPicPr>
          <p:cNvPr id="25" name="Imagen 24">
            <a:extLst>
              <a:ext uri="{FF2B5EF4-FFF2-40B4-BE49-F238E27FC236}">
                <a16:creationId xmlns:a16="http://schemas.microsoft.com/office/drawing/2014/main" id="{FCA7F0AC-CCF7-2DF1-EEFD-A56D51E4FF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4180" y="4857602"/>
            <a:ext cx="1332230" cy="208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03129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A16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3" name="Text 1"/>
          <p:cNvSpPr/>
          <p:nvPr/>
        </p:nvSpPr>
        <p:spPr>
          <a:xfrm>
            <a:off x="457200" y="18288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 err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Componentes</a:t>
            </a: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Clave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457200" y="64008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LLM + MCP (Model Context Protocol) + Herramientas openBIM</a:t>
            </a:r>
            <a:endParaRPr lang="en-US" sz="1300" dirty="0"/>
          </a:p>
        </p:txBody>
      </p:sp>
      <p:sp>
        <p:nvSpPr>
          <p:cNvPr id="5" name="Shape 3"/>
          <p:cNvSpPr/>
          <p:nvPr/>
        </p:nvSpPr>
        <p:spPr>
          <a:xfrm>
            <a:off x="1828800" y="1188720"/>
            <a:ext cx="5486400" cy="731520"/>
          </a:xfrm>
          <a:prstGeom prst="rect">
            <a:avLst/>
          </a:prstGeom>
          <a:solidFill>
            <a:srgbClr val="7C4DFF"/>
          </a:solidFill>
          <a:ln/>
          <a:effectLst>
            <a:outerShdw blurRad="101600" dist="38100" dir="81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s-ES"/>
          </a:p>
        </p:txBody>
      </p:sp>
      <p:sp>
        <p:nvSpPr>
          <p:cNvPr id="6" name="Text 4"/>
          <p:cNvSpPr/>
          <p:nvPr/>
        </p:nvSpPr>
        <p:spPr>
          <a:xfrm>
            <a:off x="1828800" y="1188720"/>
            <a:ext cx="54864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🧠  LLM (GPT-5 / Claude / Gemini / Qwen local)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4206240" y="1965960"/>
            <a:ext cx="7315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607D8B"/>
                </a:solidFill>
              </a:rPr>
              <a:t>▼</a:t>
            </a:r>
            <a:endParaRPr lang="en-US" sz="1800" dirty="0"/>
          </a:p>
        </p:txBody>
      </p:sp>
      <p:sp>
        <p:nvSpPr>
          <p:cNvPr id="8" name="Shape 6"/>
          <p:cNvSpPr/>
          <p:nvPr/>
        </p:nvSpPr>
        <p:spPr>
          <a:xfrm>
            <a:off x="1828800" y="2286000"/>
            <a:ext cx="5486400" cy="731520"/>
          </a:xfrm>
          <a:prstGeom prst="rect">
            <a:avLst/>
          </a:prstGeom>
          <a:solidFill>
            <a:srgbClr val="00BFA5"/>
          </a:solidFill>
          <a:ln/>
          <a:effectLst>
            <a:outerShdw blurRad="101600" dist="38100" dir="81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s-ES"/>
          </a:p>
        </p:txBody>
      </p:sp>
      <p:sp>
        <p:nvSpPr>
          <p:cNvPr id="9" name="Text 7"/>
          <p:cNvSpPr/>
          <p:nvPr/>
        </p:nvSpPr>
        <p:spPr>
          <a:xfrm>
            <a:off x="1828800" y="2286000"/>
            <a:ext cx="54864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A162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🔌  MCP — Model Context Protocol (Anthropic)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4206240" y="3063240"/>
            <a:ext cx="7315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607D8B"/>
                </a:solidFill>
              </a:rPr>
              <a:t>▼</a:t>
            </a:r>
            <a:endParaRPr lang="en-US" sz="1800" dirty="0"/>
          </a:p>
        </p:txBody>
      </p:sp>
      <p:sp>
        <p:nvSpPr>
          <p:cNvPr id="11" name="Shape 9"/>
          <p:cNvSpPr/>
          <p:nvPr/>
        </p:nvSpPr>
        <p:spPr>
          <a:xfrm>
            <a:off x="548640" y="3429000"/>
            <a:ext cx="2560320" cy="1051560"/>
          </a:xfrm>
          <a:prstGeom prst="rect">
            <a:avLst/>
          </a:prstGeom>
          <a:solidFill>
            <a:srgbClr val="1A5276"/>
          </a:solidFill>
          <a:ln/>
          <a:effectLst>
            <a:outerShdw blurRad="76200" dist="25400" dir="8100000" algn="bl" rotWithShape="0">
              <a:srgbClr val="000000">
                <a:alpha val="20000"/>
              </a:srgbClr>
            </a:outerShdw>
          </a:effectLst>
        </p:spPr>
        <p:txBody>
          <a:bodyPr/>
          <a:lstStyle/>
          <a:p>
            <a:endParaRPr lang="es-ES"/>
          </a:p>
        </p:txBody>
      </p:sp>
      <p:sp>
        <p:nvSpPr>
          <p:cNvPr id="12" name="Text 10"/>
          <p:cNvSpPr/>
          <p:nvPr/>
        </p:nvSpPr>
        <p:spPr>
          <a:xfrm>
            <a:off x="548640" y="3456432"/>
            <a:ext cx="25603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 Open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Company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548640" y="3977640"/>
            <a:ext cx="25603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50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Visor 3D · IFC.js</a:t>
            </a:r>
          </a:p>
          <a:p>
            <a:pPr algn="ctr"/>
            <a:r>
              <a:rPr lang="en-US" sz="950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Lectura/</a:t>
            </a:r>
            <a:r>
              <a:rPr lang="en-US" sz="950" dirty="0" err="1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escritura</a:t>
            </a:r>
            <a:endParaRPr lang="en-US" sz="950" dirty="0"/>
          </a:p>
          <a:p>
            <a:pPr marL="0" indent="0" algn="ctr">
              <a:buNone/>
            </a:pPr>
            <a:endParaRPr lang="en-US" sz="950" dirty="0"/>
          </a:p>
        </p:txBody>
      </p:sp>
      <p:sp>
        <p:nvSpPr>
          <p:cNvPr id="14" name="Shape 12"/>
          <p:cNvSpPr/>
          <p:nvPr/>
        </p:nvSpPr>
        <p:spPr>
          <a:xfrm>
            <a:off x="3429000" y="3429000"/>
            <a:ext cx="2560320" cy="1051560"/>
          </a:xfrm>
          <a:prstGeom prst="rect">
            <a:avLst/>
          </a:prstGeom>
          <a:solidFill>
            <a:srgbClr val="1A5276"/>
          </a:solidFill>
          <a:ln/>
          <a:effectLst>
            <a:outerShdw blurRad="76200" dist="25400" dir="8100000" algn="bl" rotWithShape="0">
              <a:srgbClr val="000000">
                <a:alpha val="20000"/>
              </a:srgbClr>
            </a:outerShdw>
          </a:effectLst>
        </p:spPr>
        <p:txBody>
          <a:bodyPr/>
          <a:lstStyle/>
          <a:p>
            <a:endParaRPr lang="es-ES"/>
          </a:p>
        </p:txBody>
      </p:sp>
      <p:sp>
        <p:nvSpPr>
          <p:cNvPr id="15" name="Text 13"/>
          <p:cNvSpPr/>
          <p:nvPr/>
        </p:nvSpPr>
        <p:spPr>
          <a:xfrm>
            <a:off x="3429000" y="3456432"/>
            <a:ext cx="25603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bSDD API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3429000" y="3977640"/>
            <a:ext cx="25603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50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Clasificación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estándar</a:t>
            </a:r>
            <a:endParaRPr lang="en-US" sz="950" dirty="0"/>
          </a:p>
        </p:txBody>
      </p:sp>
      <p:sp>
        <p:nvSpPr>
          <p:cNvPr id="17" name="Shape 15"/>
          <p:cNvSpPr/>
          <p:nvPr/>
        </p:nvSpPr>
        <p:spPr>
          <a:xfrm>
            <a:off x="6309360" y="3429000"/>
            <a:ext cx="2560320" cy="1051560"/>
          </a:xfrm>
          <a:prstGeom prst="rect">
            <a:avLst/>
          </a:prstGeom>
          <a:solidFill>
            <a:srgbClr val="1A5276"/>
          </a:solidFill>
          <a:ln/>
          <a:effectLst>
            <a:outerShdw blurRad="76200" dist="25400" dir="8100000" algn="bl" rotWithShape="0">
              <a:srgbClr val="000000">
                <a:alpha val="20000"/>
              </a:srgbClr>
            </a:outerShdw>
          </a:effectLst>
        </p:spPr>
        <p:txBody>
          <a:bodyPr/>
          <a:lstStyle/>
          <a:p>
            <a:endParaRPr lang="es-ES"/>
          </a:p>
        </p:txBody>
      </p:sp>
      <p:sp>
        <p:nvSpPr>
          <p:cNvPr id="18" name="Text 16"/>
          <p:cNvSpPr/>
          <p:nvPr/>
        </p:nvSpPr>
        <p:spPr>
          <a:xfrm>
            <a:off x="6309360" y="3456432"/>
            <a:ext cx="25603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 err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Estandares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6309360" y="3977640"/>
            <a:ext cx="25603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50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Lectura/escritura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IFC · FIEBDC</a:t>
            </a:r>
            <a:endParaRPr lang="en-US" sz="950" dirty="0"/>
          </a:p>
        </p:txBody>
      </p:sp>
      <p:sp>
        <p:nvSpPr>
          <p:cNvPr id="20" name="Shape 18"/>
          <p:cNvSpPr/>
          <p:nvPr/>
        </p:nvSpPr>
        <p:spPr>
          <a:xfrm>
            <a:off x="0" y="4754880"/>
            <a:ext cx="9144000" cy="388620"/>
          </a:xfrm>
          <a:prstGeom prst="rect">
            <a:avLst/>
          </a:prstGeom>
          <a:solidFill>
            <a:srgbClr val="050D1A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21" name="Text 19"/>
          <p:cNvSpPr/>
          <p:nvPr/>
        </p:nvSpPr>
        <p:spPr>
          <a:xfrm>
            <a:off x="457200" y="4773168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OpenBIM + IA  |  APOGEA Consulting  |  2026</a:t>
            </a:r>
            <a:endParaRPr lang="en-US" sz="900" dirty="0"/>
          </a:p>
        </p:txBody>
      </p:sp>
      <p:pic>
        <p:nvPicPr>
          <p:cNvPr id="22" name="Copied Picture 22">
            <a:extLst>
              <a:ext uri="{FF2B5EF4-FFF2-40B4-BE49-F238E27FC236}">
                <a16:creationId xmlns:a16="http://schemas.microsoft.com/office/drawing/2014/main" id="{8238525C-7EDA-B80F-7DA8-31E0FCAA97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8000" y="4790440"/>
            <a:ext cx="787400" cy="317500"/>
          </a:xfrm>
          <a:prstGeom prst="rect">
            <a:avLst/>
          </a:prstGeom>
        </p:spPr>
      </p:pic>
      <p:pic>
        <p:nvPicPr>
          <p:cNvPr id="23" name="Imagen 22">
            <a:extLst>
              <a:ext uri="{FF2B5EF4-FFF2-40B4-BE49-F238E27FC236}">
                <a16:creationId xmlns:a16="http://schemas.microsoft.com/office/drawing/2014/main" id="{1B2C3857-5C31-60D7-C26D-EA16A5C0D4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4180" y="4857602"/>
            <a:ext cx="1332230" cy="208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1409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16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3" name="Shape 1"/>
          <p:cNvSpPr/>
          <p:nvPr/>
        </p:nvSpPr>
        <p:spPr>
          <a:xfrm>
            <a:off x="365760" y="228600"/>
            <a:ext cx="411480" cy="411480"/>
          </a:xfrm>
          <a:prstGeom prst="ellipse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4" name="Text 2"/>
          <p:cNvSpPr/>
          <p:nvPr/>
        </p:nvSpPr>
        <p:spPr>
          <a:xfrm>
            <a:off x="365760" y="22860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A162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868680" y="164592"/>
            <a:ext cx="7772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Clasificación inteligente de elementos IFC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868680" y="566928"/>
            <a:ext cx="7772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0B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Demo: Clasificar con That Open Company</a:t>
            </a:r>
            <a:endParaRPr lang="en-US" sz="1200" dirty="0"/>
          </a:p>
        </p:txBody>
      </p:sp>
      <p:sp>
        <p:nvSpPr>
          <p:cNvPr id="18" name="Shape 14"/>
          <p:cNvSpPr/>
          <p:nvPr/>
        </p:nvSpPr>
        <p:spPr>
          <a:xfrm>
            <a:off x="0" y="4754880"/>
            <a:ext cx="9144000" cy="388620"/>
          </a:xfrm>
          <a:prstGeom prst="rect">
            <a:avLst/>
          </a:prstGeom>
          <a:solidFill>
            <a:srgbClr val="050D1A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9" name="Text 15"/>
          <p:cNvSpPr/>
          <p:nvPr/>
        </p:nvSpPr>
        <p:spPr>
          <a:xfrm>
            <a:off x="457200" y="4773168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OpenBIM + IA  |  APOGEA Consulting  |  2026</a:t>
            </a:r>
            <a:endParaRPr lang="en-US" sz="900" dirty="0"/>
          </a:p>
        </p:txBody>
      </p:sp>
      <p:pic>
        <p:nvPicPr>
          <p:cNvPr id="20" name="Copied Picture 20">
            <a:extLst>
              <a:ext uri="{FF2B5EF4-FFF2-40B4-BE49-F238E27FC236}">
                <a16:creationId xmlns:a16="http://schemas.microsoft.com/office/drawing/2014/main" id="{8238525C-7EDA-B80F-7DA8-31E0FCAA97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8000" y="4768596"/>
            <a:ext cx="787400" cy="317500"/>
          </a:xfrm>
          <a:prstGeom prst="rect">
            <a:avLst/>
          </a:prstGeom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F45C7B0C-B515-AFEE-2B6E-BBDD641A4F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4180" y="4857602"/>
            <a:ext cx="1332230" cy="208131"/>
          </a:xfrm>
          <a:prstGeom prst="rect">
            <a:avLst/>
          </a:prstGeom>
        </p:spPr>
      </p:pic>
      <p:sp>
        <p:nvSpPr>
          <p:cNvPr id="200" name="Box0"/>
          <p:cNvSpPr/>
          <p:nvPr/>
        </p:nvSpPr>
        <p:spPr>
          <a:xfrm>
            <a:off x="685800" y="2032000"/>
            <a:ext cx="1524000" cy="711200"/>
          </a:xfrm>
          <a:prstGeom prst="roundRect">
            <a:avLst>
              <a:gd name="adj" fmla="val 8000"/>
            </a:avLst>
          </a:prstGeom>
          <a:solidFill>
            <a:srgbClr val="1565C0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200" b="1" dirty="0">
                <a:solidFill>
                  <a:srgbClr val="FFFFFF"/>
                </a:solidFill>
                <a:latin typeface="Arial" pitchFamily="34" charset="0"/>
              </a:rPr>
              <a:t>Modelo IFC</a:t>
            </a:r>
          </a:p>
        </p:txBody>
      </p:sp>
      <p:sp>
        <p:nvSpPr>
          <p:cNvPr id="201" name="Num0"/>
          <p:cNvSpPr/>
          <p:nvPr/>
        </p:nvSpPr>
        <p:spPr>
          <a:xfrm>
            <a:off x="1308100" y="1689100"/>
            <a:ext cx="279400" cy="279400"/>
          </a:xfrm>
          <a:prstGeom prst="ellipse">
            <a:avLst/>
          </a:prstGeom>
          <a:solidFill>
            <a:srgbClr val="1565C0"/>
          </a:solidFill>
          <a:ln>
            <a:noFill/>
          </a:ln>
        </p:spPr>
        <p:txBody>
          <a:bodyPr wrap="none" lIns="0" tIns="0" rIns="0" bIns="0" anchor="ctr"/>
          <a:lstStyle/>
          <a:p>
            <a:pPr algn="ctr">
              <a:buNone/>
            </a:pPr>
            <a:r>
              <a:rPr lang="es-ES" sz="1000" b="1" dirty="0">
                <a:solidFill>
                  <a:srgbClr val="FFFFFF"/>
                </a:solidFill>
                <a:latin typeface="Arial" pitchFamily="34" charset="0"/>
              </a:rPr>
              <a:t>1</a:t>
            </a:r>
          </a:p>
        </p:txBody>
      </p:sp>
      <p:sp>
        <p:nvSpPr>
          <p:cNvPr id="202" name="Arr0"/>
          <p:cNvSpPr/>
          <p:nvPr/>
        </p:nvSpPr>
        <p:spPr>
          <a:xfrm>
            <a:off x="2362200" y="2286000"/>
            <a:ext cx="254000" cy="2032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00BFA5"/>
          </a:solidFill>
          <a:ln>
            <a:noFill/>
          </a:ln>
        </p:spPr>
        <p:txBody>
          <a:bodyPr/>
          <a:lstStyle/>
          <a:p>
            <a:endParaRPr lang="es-ES"/>
          </a:p>
        </p:txBody>
      </p:sp>
      <p:sp>
        <p:nvSpPr>
          <p:cNvPr id="203" name="Box1"/>
          <p:cNvSpPr/>
          <p:nvPr/>
        </p:nvSpPr>
        <p:spPr>
          <a:xfrm>
            <a:off x="2768600" y="2032000"/>
            <a:ext cx="1524000" cy="711200"/>
          </a:xfrm>
          <a:prstGeom prst="roundRect">
            <a:avLst>
              <a:gd name="adj" fmla="val 8000"/>
            </a:avLst>
          </a:prstGeom>
          <a:solidFill>
            <a:srgbClr val="00BFA5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200" b="1" dirty="0">
                <a:solidFill>
                  <a:srgbClr val="0A1628"/>
                </a:solidFill>
                <a:latin typeface="Arial" pitchFamily="34" charset="0"/>
              </a:rPr>
              <a:t>Petición de
Clasificar</a:t>
            </a:r>
          </a:p>
        </p:txBody>
      </p:sp>
      <p:sp>
        <p:nvSpPr>
          <p:cNvPr id="204" name="Num1"/>
          <p:cNvSpPr/>
          <p:nvPr/>
        </p:nvSpPr>
        <p:spPr>
          <a:xfrm>
            <a:off x="3390900" y="1689100"/>
            <a:ext cx="279400" cy="279400"/>
          </a:xfrm>
          <a:prstGeom prst="ellipse">
            <a:avLst/>
          </a:prstGeom>
          <a:solidFill>
            <a:srgbClr val="00BFA5"/>
          </a:solidFill>
          <a:ln>
            <a:noFill/>
          </a:ln>
        </p:spPr>
        <p:txBody>
          <a:bodyPr wrap="none" lIns="0" tIns="0" rIns="0" bIns="0" anchor="ctr"/>
          <a:lstStyle/>
          <a:p>
            <a:pPr algn="ctr">
              <a:buNone/>
            </a:pPr>
            <a:r>
              <a:rPr lang="es-ES" sz="1000" b="1" dirty="0">
                <a:solidFill>
                  <a:srgbClr val="0A1628"/>
                </a:solidFill>
                <a:latin typeface="Arial" pitchFamily="34" charset="0"/>
              </a:rPr>
              <a:t>2</a:t>
            </a:r>
          </a:p>
        </p:txBody>
      </p:sp>
      <p:sp>
        <p:nvSpPr>
          <p:cNvPr id="205" name="Arr1"/>
          <p:cNvSpPr/>
          <p:nvPr/>
        </p:nvSpPr>
        <p:spPr>
          <a:xfrm>
            <a:off x="4445000" y="2286000"/>
            <a:ext cx="254000" cy="2032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00BFA5"/>
          </a:solidFill>
          <a:ln>
            <a:noFill/>
          </a:ln>
        </p:spPr>
        <p:txBody>
          <a:bodyPr/>
          <a:lstStyle/>
          <a:p>
            <a:endParaRPr lang="es-ES"/>
          </a:p>
        </p:txBody>
      </p:sp>
      <p:sp>
        <p:nvSpPr>
          <p:cNvPr id="206" name="Box2"/>
          <p:cNvSpPr/>
          <p:nvPr/>
        </p:nvSpPr>
        <p:spPr>
          <a:xfrm>
            <a:off x="4851400" y="2032000"/>
            <a:ext cx="1524000" cy="711200"/>
          </a:xfrm>
          <a:prstGeom prst="roundRect">
            <a:avLst>
              <a:gd name="adj" fmla="val 8000"/>
            </a:avLst>
          </a:prstGeom>
          <a:solidFill>
            <a:srgbClr val="BF360C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200" b="1" dirty="0">
                <a:solidFill>
                  <a:srgbClr val="FFFFFF"/>
                </a:solidFill>
                <a:latin typeface="Arial" pitchFamily="34" charset="0"/>
              </a:rPr>
              <a:t>Documentación
Sistema RIH</a:t>
            </a:r>
          </a:p>
        </p:txBody>
      </p:sp>
      <p:sp>
        <p:nvSpPr>
          <p:cNvPr id="207" name="Num2"/>
          <p:cNvSpPr/>
          <p:nvPr/>
        </p:nvSpPr>
        <p:spPr>
          <a:xfrm>
            <a:off x="5473700" y="1689100"/>
            <a:ext cx="279400" cy="279400"/>
          </a:xfrm>
          <a:prstGeom prst="ellipse">
            <a:avLst/>
          </a:prstGeom>
          <a:solidFill>
            <a:srgbClr val="BF360C"/>
          </a:solidFill>
          <a:ln>
            <a:noFill/>
          </a:ln>
        </p:spPr>
        <p:txBody>
          <a:bodyPr wrap="none" lIns="0" tIns="0" rIns="0" bIns="0" anchor="ctr"/>
          <a:lstStyle/>
          <a:p>
            <a:pPr algn="ctr">
              <a:buNone/>
            </a:pPr>
            <a:r>
              <a:rPr lang="es-ES" sz="1000" b="1" dirty="0">
                <a:solidFill>
                  <a:srgbClr val="FFFFFF"/>
                </a:solidFill>
                <a:latin typeface="Arial" pitchFamily="34" charset="0"/>
              </a:rPr>
              <a:t>3</a:t>
            </a:r>
          </a:p>
        </p:txBody>
      </p:sp>
      <p:sp>
        <p:nvSpPr>
          <p:cNvPr id="208" name="Arr2"/>
          <p:cNvSpPr/>
          <p:nvPr/>
        </p:nvSpPr>
        <p:spPr>
          <a:xfrm>
            <a:off x="6527800" y="2286000"/>
            <a:ext cx="254000" cy="2032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00BFA5"/>
          </a:solidFill>
          <a:ln>
            <a:noFill/>
          </a:ln>
        </p:spPr>
        <p:txBody>
          <a:bodyPr/>
          <a:lstStyle/>
          <a:p>
            <a:endParaRPr lang="es-ES"/>
          </a:p>
        </p:txBody>
      </p:sp>
      <p:cxnSp>
        <p:nvCxnSpPr>
          <p:cNvPr id="210" name="Line2"/>
          <p:cNvCxnSpPr/>
          <p:nvPr/>
        </p:nvCxnSpPr>
        <p:spPr>
          <a:xfrm>
            <a:off x="5613400" y="2743200"/>
            <a:ext cx="0" cy="114300"/>
          </a:xfrm>
          <a:prstGeom prst="line">
            <a:avLst/>
          </a:prstGeom>
          <a:ln w="12700">
            <a:solidFill>
              <a:srgbClr val="E65100"/>
            </a:solidFill>
            <a:prstDash val="dash"/>
          </a:ln>
        </p:spPr>
      </p:cxnSp>
      <p:sp>
        <p:nvSpPr>
          <p:cNvPr id="209" name="Ann2"/>
          <p:cNvSpPr/>
          <p:nvPr/>
        </p:nvSpPr>
        <p:spPr>
          <a:xfrm>
            <a:off x="4851400" y="2857500"/>
            <a:ext cx="1524000" cy="698500"/>
          </a:xfrm>
          <a:prstGeom prst="roundRect">
            <a:avLst>
              <a:gd name="adj" fmla="val 10000"/>
            </a:avLst>
          </a:prstGeom>
          <a:solidFill>
            <a:srgbClr val="3E1A00"/>
          </a:solidFill>
          <a:ln w="12700">
            <a:solidFill>
              <a:srgbClr val="E65100"/>
            </a:solidFill>
            <a:prstDash val="dash"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000" b="1" dirty="0">
                <a:solidFill>
                  <a:srgbClr val="FFFFFF"/>
                </a:solidFill>
                <a:latin typeface="Calibri" pitchFamily="34" charset="0"/>
              </a:rPr>
              <a:t>Columna de Mapeo</a:t>
            </a:r>
          </a:p>
        </p:txBody>
      </p:sp>
      <p:sp>
        <p:nvSpPr>
          <p:cNvPr id="211" name="Box3"/>
          <p:cNvSpPr/>
          <p:nvPr/>
        </p:nvSpPr>
        <p:spPr>
          <a:xfrm>
            <a:off x="6934200" y="2032000"/>
            <a:ext cx="1524000" cy="711200"/>
          </a:xfrm>
          <a:prstGeom prst="roundRect">
            <a:avLst>
              <a:gd name="adj" fmla="val 8000"/>
            </a:avLst>
          </a:prstGeom>
          <a:solidFill>
            <a:srgbClr val="5E35B1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200" b="1" dirty="0">
                <a:solidFill>
                  <a:srgbClr val="FFFFFF"/>
                </a:solidFill>
                <a:latin typeface="Arial" pitchFamily="34" charset="0"/>
              </a:rPr>
              <a:t>Genera Psets
de Usuario</a:t>
            </a:r>
          </a:p>
        </p:txBody>
      </p:sp>
      <p:sp>
        <p:nvSpPr>
          <p:cNvPr id="212" name="Num3"/>
          <p:cNvSpPr/>
          <p:nvPr/>
        </p:nvSpPr>
        <p:spPr>
          <a:xfrm>
            <a:off x="7556500" y="1689100"/>
            <a:ext cx="279400" cy="279400"/>
          </a:xfrm>
          <a:prstGeom prst="ellipse">
            <a:avLst/>
          </a:prstGeom>
          <a:solidFill>
            <a:srgbClr val="5E35B1"/>
          </a:solidFill>
          <a:ln>
            <a:noFill/>
          </a:ln>
        </p:spPr>
        <p:txBody>
          <a:bodyPr wrap="none" lIns="0" tIns="0" rIns="0" bIns="0" anchor="ctr"/>
          <a:lstStyle/>
          <a:p>
            <a:pPr algn="ctr">
              <a:buNone/>
            </a:pPr>
            <a:r>
              <a:rPr lang="es-ES" sz="1000" b="1" dirty="0">
                <a:solidFill>
                  <a:srgbClr val="FFFFFF"/>
                </a:solidFill>
                <a:latin typeface="Arial" pitchFamily="34" charset="0"/>
              </a:rPr>
              <a:t>4</a:t>
            </a:r>
          </a:p>
        </p:txBody>
      </p:sp>
      <p:cxnSp>
        <p:nvCxnSpPr>
          <p:cNvPr id="214" name="Line3"/>
          <p:cNvCxnSpPr/>
          <p:nvPr/>
        </p:nvCxnSpPr>
        <p:spPr>
          <a:xfrm>
            <a:off x="7696200" y="2743200"/>
            <a:ext cx="0" cy="114300"/>
          </a:xfrm>
          <a:prstGeom prst="line">
            <a:avLst/>
          </a:prstGeom>
          <a:ln w="12700">
            <a:solidFill>
              <a:srgbClr val="5E35B1"/>
            </a:solidFill>
            <a:prstDash val="dash"/>
          </a:ln>
        </p:spPr>
      </p:cxnSp>
      <p:sp>
        <p:nvSpPr>
          <p:cNvPr id="213" name="Ann3"/>
          <p:cNvSpPr/>
          <p:nvPr/>
        </p:nvSpPr>
        <p:spPr>
          <a:xfrm>
            <a:off x="6934200" y="2857500"/>
            <a:ext cx="1524000" cy="698500"/>
          </a:xfrm>
          <a:prstGeom prst="roundRect">
            <a:avLst>
              <a:gd name="adj" fmla="val 10000"/>
            </a:avLst>
          </a:prstGeom>
          <a:solidFill>
            <a:srgbClr val="5E35B1">
              <a:alpha val="25000"/>
            </a:srgbClr>
          </a:solidFill>
          <a:ln w="12700">
            <a:solidFill>
              <a:srgbClr val="5E35B1"/>
            </a:solidFill>
            <a:prstDash val="dash"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000" b="1" dirty="0">
                <a:solidFill>
                  <a:srgbClr val="FFFFFF"/>
                </a:solidFill>
                <a:latin typeface="Calibri" pitchFamily="34" charset="0"/>
              </a:rPr>
              <a:t>Ítems de
Clasificación</a:t>
            </a:r>
          </a:p>
        </p:txBody>
      </p:sp>
      <p:sp>
        <p:nvSpPr>
          <p:cNvPr id="216" name="Lbl0"/>
          <p:cNvSpPr/>
          <p:nvPr/>
        </p:nvSpPr>
        <p:spPr>
          <a:xfrm>
            <a:off x="685800" y="2794000"/>
            <a:ext cx="1524000" cy="2540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ctr">
              <a:buNone/>
            </a:pPr>
            <a:r>
              <a:rPr lang="es-ES" sz="900" dirty="0">
                <a:solidFill>
                  <a:srgbClr val="90A4AE"/>
                </a:solidFill>
                <a:latin typeface="Calibri" pitchFamily="34" charset="0"/>
              </a:rPr>
              <a:t>Archivo .ifc del proyecto</a:t>
            </a:r>
          </a:p>
        </p:txBody>
      </p:sp>
      <p:sp>
        <p:nvSpPr>
          <p:cNvPr id="217" name="Lbl1"/>
          <p:cNvSpPr/>
          <p:nvPr/>
        </p:nvSpPr>
        <p:spPr>
          <a:xfrm>
            <a:off x="2768600" y="2794000"/>
            <a:ext cx="1524000" cy="2540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ctr">
              <a:buNone/>
            </a:pPr>
            <a:r>
              <a:rPr lang="es-ES" sz="900" dirty="0">
                <a:solidFill>
                  <a:srgbClr val="90A4AE"/>
                </a:solidFill>
                <a:latin typeface="Calibri" pitchFamily="34" charset="0"/>
              </a:rPr>
              <a:t>Solicitud de clasificación</a:t>
            </a:r>
          </a:p>
        </p:txBody>
      </p:sp>
    </p:spTree>
    <p:extLst>
      <p:ext uri="{BB962C8B-B14F-4D97-AF65-F5344CB8AC3E}">
        <p14:creationId xmlns:p14="http://schemas.microsoft.com/office/powerpoint/2010/main" val="40846651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A16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3" name="Shape 1"/>
          <p:cNvSpPr/>
          <p:nvPr/>
        </p:nvSpPr>
        <p:spPr>
          <a:xfrm>
            <a:off x="365760" y="228600"/>
            <a:ext cx="411480" cy="411480"/>
          </a:xfrm>
          <a:prstGeom prst="ellipse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4" name="Text 2"/>
          <p:cNvSpPr/>
          <p:nvPr/>
        </p:nvSpPr>
        <p:spPr>
          <a:xfrm>
            <a:off x="365760" y="22860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A162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868680" y="164592"/>
            <a:ext cx="7772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Clasificación inteligente de elementos IFC</a:t>
            </a:r>
            <a:endParaRPr lang="en-US" sz="2200" dirty="0"/>
          </a:p>
        </p:txBody>
      </p:sp>
      <p:sp>
        <p:nvSpPr>
          <p:cNvPr id="7" name="Shape 5"/>
          <p:cNvSpPr/>
          <p:nvPr/>
        </p:nvSpPr>
        <p:spPr>
          <a:xfrm>
            <a:off x="1193800" y="580644"/>
            <a:ext cx="6934200" cy="3968496"/>
          </a:xfrm>
          <a:prstGeom prst="rect">
            <a:avLst/>
          </a:prstGeom>
          <a:solidFill>
            <a:srgbClr val="162040"/>
          </a:solidFill>
          <a:ln/>
          <a:effectLst>
            <a:outerShdw blurRad="101600" dist="38100" dir="81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s-ES"/>
          </a:p>
        </p:txBody>
      </p:sp>
      <p:pic>
        <p:nvPicPr>
          <p:cNvPr id="8" name="Image 0" descr="/sessions/epic-confident-pasteur/mnt/02 Output/frames/Clasificar con TOC_frame2.jp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1775460" y="1133856"/>
            <a:ext cx="5120640" cy="2834640"/>
          </a:xfrm>
          <a:prstGeom prst="rect">
            <a:avLst/>
          </a:prstGeom>
        </p:spPr>
      </p:pic>
      <p:sp>
        <p:nvSpPr>
          <p:cNvPr id="9" name="Shape 6"/>
          <p:cNvSpPr/>
          <p:nvPr/>
        </p:nvSpPr>
        <p:spPr>
          <a:xfrm>
            <a:off x="4061460" y="2185416"/>
            <a:ext cx="640080" cy="640080"/>
          </a:xfrm>
          <a:prstGeom prst="ellipse">
            <a:avLst/>
          </a:prstGeom>
          <a:solidFill>
            <a:srgbClr val="00BFA5">
              <a:alpha val="70000"/>
            </a:srgbClr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0" name="Text 7"/>
          <p:cNvSpPr/>
          <p:nvPr/>
        </p:nvSpPr>
        <p:spPr>
          <a:xfrm>
            <a:off x="4061460" y="2185416"/>
            <a:ext cx="6400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FFFFFF"/>
                </a:solidFill>
              </a:rPr>
              <a:t>▶</a:t>
            </a:r>
            <a:endParaRPr lang="en-US" sz="2000" dirty="0"/>
          </a:p>
        </p:txBody>
      </p:sp>
      <p:pic>
        <p:nvPicPr>
          <p:cNvPr id="16" name="Media 0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42223" y="621792"/>
            <a:ext cx="6830273" cy="3781044"/>
          </a:xfrm>
          <a:prstGeom prst="rect">
            <a:avLst/>
          </a:prstGeom>
        </p:spPr>
      </p:pic>
      <p:sp>
        <p:nvSpPr>
          <p:cNvPr id="17" name="Text 13"/>
          <p:cNvSpPr/>
          <p:nvPr/>
        </p:nvSpPr>
        <p:spPr>
          <a:xfrm>
            <a:off x="320040" y="4114800"/>
            <a:ext cx="53035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📹 Vídeo demo incluido — clic para reproducir</a:t>
            </a:r>
            <a:endParaRPr lang="en-US" sz="900" dirty="0"/>
          </a:p>
        </p:txBody>
      </p:sp>
      <p:sp>
        <p:nvSpPr>
          <p:cNvPr id="18" name="Shape 14"/>
          <p:cNvSpPr/>
          <p:nvPr/>
        </p:nvSpPr>
        <p:spPr>
          <a:xfrm>
            <a:off x="0" y="4754880"/>
            <a:ext cx="9144000" cy="388620"/>
          </a:xfrm>
          <a:prstGeom prst="rect">
            <a:avLst/>
          </a:prstGeom>
          <a:solidFill>
            <a:srgbClr val="050D1A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9" name="Text 15"/>
          <p:cNvSpPr/>
          <p:nvPr/>
        </p:nvSpPr>
        <p:spPr>
          <a:xfrm>
            <a:off x="457200" y="4773168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OpenBIM + IA  |  APOGEA Consulting  |  2026</a:t>
            </a:r>
            <a:endParaRPr lang="en-US" sz="900" dirty="0"/>
          </a:p>
        </p:txBody>
      </p:sp>
      <p:pic>
        <p:nvPicPr>
          <p:cNvPr id="20" name="Copied Picture 20">
            <a:extLst>
              <a:ext uri="{FF2B5EF4-FFF2-40B4-BE49-F238E27FC236}">
                <a16:creationId xmlns:a16="http://schemas.microsoft.com/office/drawing/2014/main" id="{8238525C-7EDA-B80F-7DA8-31E0FCAA97E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28000" y="4768596"/>
            <a:ext cx="787400" cy="317500"/>
          </a:xfrm>
          <a:prstGeom prst="rect">
            <a:avLst/>
          </a:prstGeom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F45C7B0C-B515-AFEE-2B6E-BBDD641A4F7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74180" y="4857602"/>
            <a:ext cx="1332230" cy="208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303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03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A16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3" name="Shape 1"/>
          <p:cNvSpPr/>
          <p:nvPr/>
        </p:nvSpPr>
        <p:spPr>
          <a:xfrm>
            <a:off x="365760" y="228600"/>
            <a:ext cx="411480" cy="411480"/>
          </a:xfrm>
          <a:prstGeom prst="ellipse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4" name="Text 2"/>
          <p:cNvSpPr/>
          <p:nvPr/>
        </p:nvSpPr>
        <p:spPr>
          <a:xfrm>
            <a:off x="365760" y="22860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A162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868680" y="164592"/>
            <a:ext cx="7772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Enriquecimiento IFC con bSDD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868680" y="566928"/>
            <a:ext cx="7772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0B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Demo: IFC + MCP bSDD + That Open Company</a:t>
            </a:r>
            <a:endParaRPr lang="en-US" sz="1200" dirty="0"/>
          </a:p>
        </p:txBody>
      </p:sp>
      <p:sp>
        <p:nvSpPr>
          <p:cNvPr id="18" name="Shape 14"/>
          <p:cNvSpPr/>
          <p:nvPr/>
        </p:nvSpPr>
        <p:spPr>
          <a:xfrm>
            <a:off x="0" y="4754880"/>
            <a:ext cx="9144000" cy="388620"/>
          </a:xfrm>
          <a:prstGeom prst="rect">
            <a:avLst/>
          </a:prstGeom>
          <a:solidFill>
            <a:srgbClr val="050D1A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9" name="Text 15"/>
          <p:cNvSpPr/>
          <p:nvPr/>
        </p:nvSpPr>
        <p:spPr>
          <a:xfrm>
            <a:off x="457200" y="4773168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OpenBIM + IA  |  APOGEA Consulting  |  2026</a:t>
            </a:r>
            <a:endParaRPr lang="en-US" sz="900" dirty="0"/>
          </a:p>
        </p:txBody>
      </p:sp>
      <p:pic>
        <p:nvPicPr>
          <p:cNvPr id="20" name="Copied Picture 20">
            <a:extLst>
              <a:ext uri="{FF2B5EF4-FFF2-40B4-BE49-F238E27FC236}">
                <a16:creationId xmlns:a16="http://schemas.microsoft.com/office/drawing/2014/main" id="{8238525C-7EDA-B80F-7DA8-31E0FCAA97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8000" y="4797298"/>
            <a:ext cx="787400" cy="317500"/>
          </a:xfrm>
          <a:prstGeom prst="rect">
            <a:avLst/>
          </a:prstGeom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2ECE1681-F420-AA28-C3DC-D502233099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4180" y="4857602"/>
            <a:ext cx="1332230" cy="208131"/>
          </a:xfrm>
          <a:prstGeom prst="rect">
            <a:avLst/>
          </a:prstGeom>
        </p:spPr>
      </p:pic>
      <p:sp>
        <p:nvSpPr>
          <p:cNvPr id="100" name="BoxIFC"/>
          <p:cNvSpPr/>
          <p:nvPr/>
        </p:nvSpPr>
        <p:spPr>
          <a:xfrm>
            <a:off x="1905000" y="1041400"/>
            <a:ext cx="1651000" cy="533400"/>
          </a:xfrm>
          <a:prstGeom prst="roundRect">
            <a:avLst>
              <a:gd name="adj" fmla="val 10000"/>
            </a:avLst>
          </a:prstGeom>
          <a:solidFill>
            <a:srgbClr val="1565C0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050" b="1" dirty="0">
                <a:solidFill>
                  <a:srgbClr val="FFFFFF"/>
                </a:solidFill>
                <a:latin typeface="Arial" pitchFamily="34" charset="0"/>
              </a:rPr>
              <a:t>IFC Existente</a:t>
            </a:r>
          </a:p>
          <a:p>
            <a:pPr algn="ctr">
              <a:buNone/>
            </a:pPr>
            <a:r>
              <a:rPr lang="es-ES" sz="850" dirty="0">
                <a:solidFill>
                  <a:srgbClr val="B3E5FC"/>
                </a:solidFill>
                <a:latin typeface="Calibri" pitchFamily="34" charset="0"/>
              </a:rPr>
              <a:t>(ya clasificado)</a:t>
            </a:r>
          </a:p>
        </p:txBody>
      </p:sp>
      <p:sp>
        <p:nvSpPr>
          <p:cNvPr id="101" name="BoxBSDD"/>
          <p:cNvSpPr/>
          <p:nvPr/>
        </p:nvSpPr>
        <p:spPr>
          <a:xfrm>
            <a:off x="5588000" y="1041400"/>
            <a:ext cx="1651000" cy="533400"/>
          </a:xfrm>
          <a:prstGeom prst="roundRect">
            <a:avLst>
              <a:gd name="adj" fmla="val 10000"/>
            </a:avLst>
          </a:prstGeom>
          <a:solidFill>
            <a:srgbClr val="00897B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050" b="1" dirty="0">
                <a:solidFill>
                  <a:srgbClr val="FFFFFF"/>
                </a:solidFill>
                <a:latin typeface="Arial" pitchFamily="34" charset="0"/>
              </a:rPr>
              <a:t>bSDD</a:t>
            </a:r>
          </a:p>
          <a:p>
            <a:pPr algn="ctr">
              <a:buNone/>
            </a:pPr>
            <a:r>
              <a:rPr lang="es-ES" sz="850" dirty="0">
                <a:solidFill>
                  <a:srgbClr val="B2DFDB"/>
                </a:solidFill>
                <a:latin typeface="Calibri" pitchFamily="34" charset="0"/>
              </a:rPr>
              <a:t>(diccionario datos)</a:t>
            </a:r>
          </a:p>
        </p:txBody>
      </p:sp>
      <p:sp>
        <p:nvSpPr>
          <p:cNvPr id="102" name="BoxMCP"/>
          <p:cNvSpPr/>
          <p:nvPr/>
        </p:nvSpPr>
        <p:spPr>
          <a:xfrm>
            <a:off x="3492500" y="1879600"/>
            <a:ext cx="2159000" cy="635000"/>
          </a:xfrm>
          <a:prstGeom prst="roundRect">
            <a:avLst>
              <a:gd name="adj" fmla="val 10000"/>
            </a:avLst>
          </a:prstGeom>
          <a:solidFill>
            <a:srgbClr val="00BFA5"/>
          </a:solidFill>
          <a:ln w="19050">
            <a:solidFill>
              <a:srgbClr val="FFFFFF"/>
            </a:solidFill>
          </a:ln>
          <a:effectLst>
            <a:outerShdw blurRad="63500" dist="25400" dir="5400000" algn="t" rotWithShape="0">
              <a:srgbClr val="00BFA5">
                <a:alpha val="40000"/>
              </a:srgbClr>
            </a:outerShdw>
          </a:effectLst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400" b="1" dirty="0">
                <a:solidFill>
                  <a:srgbClr val="0A1628"/>
                </a:solidFill>
                <a:latin typeface="Arial" pitchFamily="34" charset="0"/>
              </a:rPr>
              <a:t>MCP Server</a:t>
            </a:r>
          </a:p>
          <a:p>
            <a:pPr algn="ctr">
              <a:buNone/>
            </a:pPr>
            <a:r>
              <a:rPr lang="es-ES" sz="900" dirty="0">
                <a:solidFill>
                  <a:srgbClr val="1B3A2F"/>
                </a:solidFill>
                <a:latin typeface="Calibri" pitchFamily="34" charset="0"/>
              </a:rPr>
              <a:t>Conexión modelo + bSDD</a:t>
            </a:r>
          </a:p>
        </p:txBody>
      </p:sp>
      <p:sp>
        <p:nvSpPr>
          <p:cNvPr id="103" name="BoxAudit"/>
          <p:cNvSpPr/>
          <p:nvPr/>
        </p:nvSpPr>
        <p:spPr>
          <a:xfrm>
            <a:off x="3238500" y="2857500"/>
            <a:ext cx="2667000" cy="609600"/>
          </a:xfrm>
          <a:prstGeom prst="roundRect">
            <a:avLst>
              <a:gd name="adj" fmla="val 10000"/>
            </a:avLst>
          </a:prstGeom>
          <a:solidFill>
            <a:srgbClr val="E65100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200" b="1" dirty="0">
                <a:solidFill>
                  <a:srgbClr val="FFFFFF"/>
                </a:solidFill>
                <a:latin typeface="Arial" pitchFamily="34" charset="0"/>
              </a:rPr>
              <a:t>Auditoría + Clasificación</a:t>
            </a:r>
          </a:p>
          <a:p>
            <a:pPr algn="ctr">
              <a:buNone/>
            </a:pPr>
            <a:r>
              <a:rPr lang="es-ES" sz="850" dirty="0">
                <a:solidFill>
                  <a:srgbClr val="FFCCBC"/>
                </a:solidFill>
                <a:latin typeface="Calibri" pitchFamily="34" charset="0"/>
              </a:rPr>
              <a:t>Audito y de paso clasifico bien</a:t>
            </a:r>
          </a:p>
        </p:txBody>
      </p:sp>
      <p:sp>
        <p:nvSpPr>
          <p:cNvPr id="104" name="BoxOutput"/>
          <p:cNvSpPr/>
          <p:nvPr/>
        </p:nvSpPr>
        <p:spPr>
          <a:xfrm>
            <a:off x="3149600" y="3873500"/>
            <a:ext cx="2844800" cy="558800"/>
          </a:xfrm>
          <a:prstGeom prst="roundRect">
            <a:avLst>
              <a:gd name="adj" fmla="val 10000"/>
            </a:avLst>
          </a:prstGeom>
          <a:solidFill>
            <a:srgbClr val="7C4DFF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100" b="1" dirty="0">
                <a:solidFill>
                  <a:srgbClr val="FFFFFF"/>
                </a:solidFill>
                <a:latin typeface="Arial" pitchFamily="34" charset="0"/>
              </a:rPr>
              <a:t>ifcClassificationReference</a:t>
            </a:r>
          </a:p>
          <a:p>
            <a:pPr algn="ctr">
              <a:buNone/>
            </a:pPr>
            <a:r>
              <a:rPr lang="es-ES" sz="850" dirty="0">
                <a:solidFill>
                  <a:srgbClr val="D1C4E9"/>
                </a:solidFill>
                <a:latin typeface="Calibri" pitchFamily="34" charset="0"/>
              </a:rPr>
              <a:t>Entidades de clasificación en IFC</a:t>
            </a:r>
          </a:p>
        </p:txBody>
      </p:sp>
      <p:cxnSp>
        <p:nvCxnSpPr>
          <p:cNvPr id="105" name="ArrIFC"/>
          <p:cNvCxnSpPr/>
          <p:nvPr/>
        </p:nvCxnSpPr>
        <p:spPr>
          <a:xfrm>
            <a:off x="2730500" y="1574800"/>
            <a:ext cx="1841500" cy="304800"/>
          </a:xfrm>
          <a:prstGeom prst="line">
            <a:avLst/>
          </a:prstGeom>
          <a:ln w="19050">
            <a:solidFill>
              <a:srgbClr val="00BFA5"/>
            </a:solidFill>
            <a:tailEnd type="triangle" w="med" len="med"/>
          </a:ln>
        </p:spPr>
      </p:cxnSp>
      <p:cxnSp>
        <p:nvCxnSpPr>
          <p:cNvPr id="106" name="ArrBSDD"/>
          <p:cNvCxnSpPr/>
          <p:nvPr/>
        </p:nvCxnSpPr>
        <p:spPr>
          <a:xfrm flipH="1">
            <a:off x="4572000" y="1574800"/>
            <a:ext cx="1841500" cy="304800"/>
          </a:xfrm>
          <a:prstGeom prst="line">
            <a:avLst/>
          </a:prstGeom>
          <a:ln w="19050">
            <a:solidFill>
              <a:srgbClr val="00BFA5"/>
            </a:solidFill>
            <a:tailEnd type="triangle" w="med" len="med"/>
          </a:ln>
        </p:spPr>
      </p:cxnSp>
      <p:cxnSp>
        <p:nvCxnSpPr>
          <p:cNvPr id="107" name="ArrMCPAudit"/>
          <p:cNvCxnSpPr/>
          <p:nvPr/>
        </p:nvCxnSpPr>
        <p:spPr>
          <a:xfrm>
            <a:off x="4572000" y="2514600"/>
            <a:ext cx="0" cy="342900"/>
          </a:xfrm>
          <a:prstGeom prst="line">
            <a:avLst/>
          </a:prstGeom>
          <a:ln w="19050">
            <a:solidFill>
              <a:srgbClr val="00BFA5"/>
            </a:solidFill>
            <a:tailEnd type="triangle" w="med" len="med"/>
          </a:ln>
        </p:spPr>
      </p:cxnSp>
      <p:cxnSp>
        <p:nvCxnSpPr>
          <p:cNvPr id="108" name="ArrAuditOut"/>
          <p:cNvCxnSpPr/>
          <p:nvPr/>
        </p:nvCxnSpPr>
        <p:spPr>
          <a:xfrm>
            <a:off x="4572000" y="3467100"/>
            <a:ext cx="0" cy="406400"/>
          </a:xfrm>
          <a:prstGeom prst="line">
            <a:avLst/>
          </a:prstGeom>
          <a:ln w="19050">
            <a:solidFill>
              <a:srgbClr val="00BFA5"/>
            </a:solidFill>
            <a:tailEnd type="triangle" w="med" len="med"/>
          </a:ln>
        </p:spPr>
      </p:cxnSp>
    </p:spTree>
    <p:extLst>
      <p:ext uri="{BB962C8B-B14F-4D97-AF65-F5344CB8AC3E}">
        <p14:creationId xmlns:p14="http://schemas.microsoft.com/office/powerpoint/2010/main" val="13747534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16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7" name="Shape 5"/>
          <p:cNvSpPr/>
          <p:nvPr/>
        </p:nvSpPr>
        <p:spPr>
          <a:xfrm>
            <a:off x="1193800" y="580644"/>
            <a:ext cx="6934200" cy="3968496"/>
          </a:xfrm>
          <a:prstGeom prst="rect">
            <a:avLst/>
          </a:prstGeom>
          <a:solidFill>
            <a:srgbClr val="162040"/>
          </a:solidFill>
          <a:ln/>
          <a:effectLst>
            <a:outerShdw blurRad="101600" dist="38100" dir="81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s-ES"/>
          </a:p>
        </p:txBody>
      </p:sp>
      <p:sp>
        <p:nvSpPr>
          <p:cNvPr id="9" name="Shape 6"/>
          <p:cNvSpPr/>
          <p:nvPr/>
        </p:nvSpPr>
        <p:spPr>
          <a:xfrm>
            <a:off x="4061460" y="2185416"/>
            <a:ext cx="640080" cy="640080"/>
          </a:xfrm>
          <a:prstGeom prst="ellipse">
            <a:avLst/>
          </a:prstGeom>
          <a:solidFill>
            <a:srgbClr val="00BFA5">
              <a:alpha val="70000"/>
            </a:srgbClr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0" name="Text 7"/>
          <p:cNvSpPr/>
          <p:nvPr/>
        </p:nvSpPr>
        <p:spPr>
          <a:xfrm>
            <a:off x="4061460" y="2185416"/>
            <a:ext cx="6400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FFFFFF"/>
                </a:solidFill>
              </a:rPr>
              <a:t>▶</a:t>
            </a:r>
            <a:endParaRPr lang="en-US" sz="2000" dirty="0"/>
          </a:p>
        </p:txBody>
      </p:sp>
      <p:sp>
        <p:nvSpPr>
          <p:cNvPr id="17" name="Text 13"/>
          <p:cNvSpPr/>
          <p:nvPr/>
        </p:nvSpPr>
        <p:spPr>
          <a:xfrm>
            <a:off x="320040" y="4114800"/>
            <a:ext cx="53035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📹 Vídeo demo incluido — clic para reproducir</a:t>
            </a:r>
            <a:endParaRPr lang="en-US" sz="900" dirty="0"/>
          </a:p>
        </p:txBody>
      </p:sp>
      <p:sp>
        <p:nvSpPr>
          <p:cNvPr id="18" name="Shape 14"/>
          <p:cNvSpPr/>
          <p:nvPr/>
        </p:nvSpPr>
        <p:spPr>
          <a:xfrm>
            <a:off x="0" y="4754880"/>
            <a:ext cx="9144000" cy="388620"/>
          </a:xfrm>
          <a:prstGeom prst="rect">
            <a:avLst/>
          </a:prstGeom>
          <a:solidFill>
            <a:srgbClr val="050D1A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9" name="Text 15"/>
          <p:cNvSpPr/>
          <p:nvPr/>
        </p:nvSpPr>
        <p:spPr>
          <a:xfrm>
            <a:off x="457200" y="4773168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OpenBIM + IA  |  APOGEA Consulting  |  2026</a:t>
            </a:r>
            <a:endParaRPr lang="en-US" sz="900" dirty="0"/>
          </a:p>
        </p:txBody>
      </p:sp>
      <p:pic>
        <p:nvPicPr>
          <p:cNvPr id="20" name="Copied Picture 20">
            <a:extLst>
              <a:ext uri="{FF2B5EF4-FFF2-40B4-BE49-F238E27FC236}">
                <a16:creationId xmlns:a16="http://schemas.microsoft.com/office/drawing/2014/main" id="{8238525C-7EDA-B80F-7DA8-31E0FCAA97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28000" y="4768596"/>
            <a:ext cx="787400" cy="317500"/>
          </a:xfrm>
          <a:prstGeom prst="rect">
            <a:avLst/>
          </a:prstGeom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F45C7B0C-B515-AFEE-2B6E-BBDD641A4F7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74180" y="4857602"/>
            <a:ext cx="1332230" cy="208131"/>
          </a:xfrm>
          <a:prstGeom prst="rect">
            <a:avLst/>
          </a:prstGeom>
        </p:spPr>
      </p:pic>
      <p:sp>
        <p:nvSpPr>
          <p:cNvPr id="11" name="Text 3">
            <a:extLst>
              <a:ext uri="{FF2B5EF4-FFF2-40B4-BE49-F238E27FC236}">
                <a16:creationId xmlns:a16="http://schemas.microsoft.com/office/drawing/2014/main" id="{A23528DB-4CAC-0316-8482-27C4E1A6CD60}"/>
              </a:ext>
            </a:extLst>
          </p:cNvPr>
          <p:cNvSpPr/>
          <p:nvPr/>
        </p:nvSpPr>
        <p:spPr>
          <a:xfrm>
            <a:off x="868680" y="164592"/>
            <a:ext cx="7772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Enriquecimiento IFC con bSDD</a:t>
            </a:r>
            <a:endParaRPr lang="en-US" sz="2200" dirty="0"/>
          </a:p>
        </p:txBody>
      </p:sp>
      <p:sp>
        <p:nvSpPr>
          <p:cNvPr id="13" name="Shape 1">
            <a:extLst>
              <a:ext uri="{FF2B5EF4-FFF2-40B4-BE49-F238E27FC236}">
                <a16:creationId xmlns:a16="http://schemas.microsoft.com/office/drawing/2014/main" id="{AD4E82F4-131F-3E9C-7ECD-005EB2222EE8}"/>
              </a:ext>
            </a:extLst>
          </p:cNvPr>
          <p:cNvSpPr/>
          <p:nvPr/>
        </p:nvSpPr>
        <p:spPr>
          <a:xfrm>
            <a:off x="365760" y="228600"/>
            <a:ext cx="411480" cy="411480"/>
          </a:xfrm>
          <a:prstGeom prst="ellipse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pic>
        <p:nvPicPr>
          <p:cNvPr id="15" name="IFC - mcpbSDD  - TOC">
            <a:hlinkClick r:id="" action="ppaction://media"/>
            <a:extLst>
              <a:ext uri="{FF2B5EF4-FFF2-40B4-BE49-F238E27FC236}">
                <a16:creationId xmlns:a16="http://schemas.microsoft.com/office/drawing/2014/main" id="{0A3ED576-9AF3-5469-9B8F-D949C1E53FF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258316" y="669798"/>
            <a:ext cx="6526784" cy="3671316"/>
          </a:xfrm>
          <a:prstGeom prst="rect">
            <a:avLst/>
          </a:prstGeom>
        </p:spPr>
      </p:pic>
      <p:sp>
        <p:nvSpPr>
          <p:cNvPr id="14" name="Text 2">
            <a:extLst>
              <a:ext uri="{FF2B5EF4-FFF2-40B4-BE49-F238E27FC236}">
                <a16:creationId xmlns:a16="http://schemas.microsoft.com/office/drawing/2014/main" id="{CBA7540A-756F-7CA9-506F-5E0D45BC8CAA}"/>
              </a:ext>
            </a:extLst>
          </p:cNvPr>
          <p:cNvSpPr/>
          <p:nvPr/>
        </p:nvSpPr>
        <p:spPr>
          <a:xfrm>
            <a:off x="365760" y="22860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A162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442016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986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A16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3" name="Shape 1"/>
          <p:cNvSpPr/>
          <p:nvPr/>
        </p:nvSpPr>
        <p:spPr>
          <a:xfrm>
            <a:off x="365760" y="228600"/>
            <a:ext cx="411480" cy="411480"/>
          </a:xfrm>
          <a:prstGeom prst="ellipse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4" name="Text 2"/>
          <p:cNvSpPr/>
          <p:nvPr/>
        </p:nvSpPr>
        <p:spPr>
          <a:xfrm>
            <a:off x="365760" y="22860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A162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868680" y="164592"/>
            <a:ext cx="7772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 IFC a presupuesto BC3 automático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868680" y="566928"/>
            <a:ext cx="7772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0B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Demo: IFC to BC3 con That Open Company</a:t>
            </a:r>
            <a:endParaRPr lang="en-US" sz="1200" dirty="0"/>
          </a:p>
        </p:txBody>
      </p:sp>
      <p:sp>
        <p:nvSpPr>
          <p:cNvPr id="18" name="Shape 14"/>
          <p:cNvSpPr/>
          <p:nvPr/>
        </p:nvSpPr>
        <p:spPr>
          <a:xfrm>
            <a:off x="0" y="4754880"/>
            <a:ext cx="9144000" cy="388620"/>
          </a:xfrm>
          <a:prstGeom prst="rect">
            <a:avLst/>
          </a:prstGeom>
          <a:solidFill>
            <a:srgbClr val="050D1A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9" name="Text 15"/>
          <p:cNvSpPr/>
          <p:nvPr/>
        </p:nvSpPr>
        <p:spPr>
          <a:xfrm>
            <a:off x="457200" y="4773168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OpenBIM + IA  |  APOGEA Consulting  |  2026</a:t>
            </a:r>
            <a:endParaRPr lang="en-US" sz="900" dirty="0"/>
          </a:p>
        </p:txBody>
      </p:sp>
      <p:pic>
        <p:nvPicPr>
          <p:cNvPr id="20" name="Copied Picture 20">
            <a:extLst>
              <a:ext uri="{FF2B5EF4-FFF2-40B4-BE49-F238E27FC236}">
                <a16:creationId xmlns:a16="http://schemas.microsoft.com/office/drawing/2014/main" id="{8238525C-7EDA-B80F-7DA8-31E0FCAA97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8000" y="4797298"/>
            <a:ext cx="787400" cy="317500"/>
          </a:xfrm>
          <a:prstGeom prst="rect">
            <a:avLst/>
          </a:prstGeom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CD18420B-3C1E-294D-FB28-D2D878B16A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4180" y="4857602"/>
            <a:ext cx="1332230" cy="208131"/>
          </a:xfrm>
          <a:prstGeom prst="rect">
            <a:avLst/>
          </a:prstGeom>
        </p:spPr>
      </p:pic>
      <p:sp>
        <p:nvSpPr>
          <p:cNvPr id="100" name="BoxIFC"/>
          <p:cNvSpPr/>
          <p:nvPr/>
        </p:nvSpPr>
        <p:spPr>
          <a:xfrm>
            <a:off x="1873250" y="1016000"/>
            <a:ext cx="1714500" cy="558800"/>
          </a:xfrm>
          <a:prstGeom prst="roundRect">
            <a:avLst>
              <a:gd name="adj" fmla="val 10000"/>
            </a:avLst>
          </a:prstGeom>
          <a:solidFill>
            <a:srgbClr val="1565C0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100" b="1" dirty="0">
                <a:solidFill>
                  <a:srgbClr val="FFFFFF"/>
                </a:solidFill>
                <a:latin typeface="Arial" pitchFamily="34" charset="0"/>
              </a:rPr>
              <a:t>IFC Tipificado</a:t>
            </a:r>
          </a:p>
        </p:txBody>
      </p:sp>
      <p:sp>
        <p:nvSpPr>
          <p:cNvPr id="101" name="BoxBC3"/>
          <p:cNvSpPr/>
          <p:nvPr/>
        </p:nvSpPr>
        <p:spPr>
          <a:xfrm>
            <a:off x="5556250" y="1016000"/>
            <a:ext cx="1714500" cy="558800"/>
          </a:xfrm>
          <a:prstGeom prst="roundRect">
            <a:avLst>
              <a:gd name="adj" fmla="val 10000"/>
            </a:avLst>
          </a:prstGeom>
          <a:solidFill>
            <a:srgbClr val="00897B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100" b="1" dirty="0">
                <a:solidFill>
                  <a:srgbClr val="FFFFFF"/>
                </a:solidFill>
                <a:latin typeface="Arial" pitchFamily="34" charset="0"/>
              </a:rPr>
              <a:t>BC3</a:t>
            </a:r>
          </a:p>
          <a:p>
            <a:pPr algn="ctr">
              <a:buNone/>
            </a:pPr>
            <a:r>
              <a:rPr lang="es-ES" sz="900" dirty="0">
                <a:solidFill>
                  <a:srgbClr val="B2DFDB"/>
                </a:solidFill>
                <a:latin typeface="Calibri" pitchFamily="34" charset="0"/>
              </a:rPr>
              <a:t>Esqueleto presupuesto</a:t>
            </a:r>
          </a:p>
        </p:txBody>
      </p:sp>
      <p:sp>
        <p:nvSpPr>
          <p:cNvPr id="102" name="BoxECOB"/>
          <p:cNvSpPr/>
          <p:nvPr/>
        </p:nvSpPr>
        <p:spPr>
          <a:xfrm>
            <a:off x="3524250" y="1905000"/>
            <a:ext cx="2095500" cy="635000"/>
          </a:xfrm>
          <a:prstGeom prst="roundRect">
            <a:avLst>
              <a:gd name="adj" fmla="val 10000"/>
            </a:avLst>
          </a:prstGeom>
          <a:solidFill>
            <a:srgbClr val="00BFA5"/>
          </a:solidFill>
          <a:ln w="19050">
            <a:solidFill>
              <a:srgbClr val="FFFFFF"/>
            </a:solidFill>
          </a:ln>
          <a:effectLst>
            <a:outerShdw blurRad="63500" dist="25400" dir="5400000" algn="t" rotWithShape="0">
              <a:srgbClr val="00BFA5">
                <a:alpha val="35000"/>
              </a:srgbClr>
            </a:outerShdw>
          </a:effectLst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400" b="1" dirty="0">
                <a:solidFill>
                  <a:srgbClr val="0A1628"/>
                </a:solidFill>
                <a:latin typeface="Arial" pitchFamily="34" charset="0"/>
              </a:rPr>
              <a:t>Proceso de Asignación</a:t>
            </a:r>
          </a:p>
        </p:txBody>
      </p:sp>
      <p:sp>
        <p:nvSpPr>
          <p:cNvPr id="103" name="BoxIFCOut"/>
          <p:cNvSpPr/>
          <p:nvPr/>
        </p:nvSpPr>
        <p:spPr>
          <a:xfrm>
            <a:off x="1809750" y="2844800"/>
            <a:ext cx="1841500" cy="558800"/>
          </a:xfrm>
          <a:prstGeom prst="roundRect">
            <a:avLst>
              <a:gd name="adj" fmla="val 10000"/>
            </a:avLst>
          </a:prstGeom>
          <a:solidFill>
            <a:srgbClr val="E65100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100" b="1" dirty="0">
                <a:solidFill>
                  <a:srgbClr val="FFFFFF"/>
                </a:solidFill>
                <a:latin typeface="Arial" pitchFamily="34" charset="0"/>
              </a:rPr>
              <a:t>IFC + Pset</a:t>
            </a:r>
          </a:p>
          <a:p>
            <a:pPr algn="ctr">
              <a:buNone/>
            </a:pPr>
            <a:r>
              <a:rPr lang="es-ES" sz="900" dirty="0">
                <a:solidFill>
                  <a:srgbClr val="FFCCBC"/>
                </a:solidFill>
                <a:latin typeface="Calibri" pitchFamily="34" charset="0"/>
              </a:rPr>
              <a:t>Pset añadida (ECOB)</a:t>
            </a:r>
          </a:p>
        </p:txBody>
      </p:sp>
      <p:sp>
        <p:nvSpPr>
          <p:cNvPr id="104" name="BoxBC3Out"/>
          <p:cNvSpPr/>
          <p:nvPr/>
        </p:nvSpPr>
        <p:spPr>
          <a:xfrm>
            <a:off x="5492750" y="2844800"/>
            <a:ext cx="1841500" cy="558800"/>
          </a:xfrm>
          <a:prstGeom prst="roundRect">
            <a:avLst>
              <a:gd name="adj" fmla="val 10000"/>
            </a:avLst>
          </a:prstGeom>
          <a:solidFill>
            <a:srgbClr val="FF8F00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100" b="1" dirty="0">
                <a:solidFill>
                  <a:srgbClr val="0A1628"/>
                </a:solidFill>
                <a:latin typeface="Arial" pitchFamily="34" charset="0"/>
              </a:rPr>
              <a:t>BC3 Vinculado</a:t>
            </a:r>
          </a:p>
          <a:p>
            <a:pPr algn="ctr">
              <a:buNone/>
            </a:pPr>
            <a:r>
              <a:rPr lang="es-ES" sz="900" dirty="0">
                <a:solidFill>
                  <a:srgbClr val="4E3600"/>
                </a:solidFill>
                <a:latin typeface="Calibri" pitchFamily="34" charset="0"/>
              </a:rPr>
              <a:t>Con vinculaciones y líneas de medición</a:t>
            </a:r>
          </a:p>
        </p:txBody>
      </p:sp>
      <p:sp>
        <p:nvSpPr>
          <p:cNvPr id="105" name="BoxVisor"/>
          <p:cNvSpPr/>
          <p:nvPr/>
        </p:nvSpPr>
        <p:spPr>
          <a:xfrm>
            <a:off x="3492500" y="3810000"/>
            <a:ext cx="2159000" cy="558800"/>
          </a:xfrm>
          <a:prstGeom prst="roundRect">
            <a:avLst>
              <a:gd name="adj" fmla="val 10000"/>
            </a:avLst>
          </a:prstGeom>
          <a:solidFill>
            <a:srgbClr val="7C4DFF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200" b="1" dirty="0">
                <a:solidFill>
                  <a:srgbClr val="FFFFFF"/>
                </a:solidFill>
                <a:latin typeface="Arial" pitchFamily="34" charset="0"/>
              </a:rPr>
              <a:t>Validar en Visor</a:t>
            </a:r>
          </a:p>
        </p:txBody>
      </p:sp>
      <p:cxnSp>
        <p:nvCxnSpPr>
          <p:cNvPr id="106" name="Arr1"/>
          <p:cNvCxnSpPr/>
          <p:nvPr/>
        </p:nvCxnSpPr>
        <p:spPr>
          <a:xfrm>
            <a:off x="2730500" y="1574800"/>
            <a:ext cx="1841500" cy="330200"/>
          </a:xfrm>
          <a:prstGeom prst="line">
            <a:avLst/>
          </a:prstGeom>
          <a:ln w="19050">
            <a:solidFill>
              <a:srgbClr val="00BFA5"/>
            </a:solidFill>
            <a:tailEnd type="triangle" w="med" len="med"/>
          </a:ln>
        </p:spPr>
      </p:cxnSp>
      <p:cxnSp>
        <p:nvCxnSpPr>
          <p:cNvPr id="107" name="Arr2"/>
          <p:cNvCxnSpPr/>
          <p:nvPr/>
        </p:nvCxnSpPr>
        <p:spPr>
          <a:xfrm flipH="1">
            <a:off x="4572000" y="1574800"/>
            <a:ext cx="1841500" cy="330200"/>
          </a:xfrm>
          <a:prstGeom prst="line">
            <a:avLst/>
          </a:prstGeom>
          <a:ln w="19050">
            <a:solidFill>
              <a:srgbClr val="00BFA5"/>
            </a:solidFill>
            <a:tailEnd type="triangle" w="med" len="med"/>
          </a:ln>
        </p:spPr>
      </p:cxnSp>
      <p:cxnSp>
        <p:nvCxnSpPr>
          <p:cNvPr id="108" name="Arr3"/>
          <p:cNvCxnSpPr/>
          <p:nvPr/>
        </p:nvCxnSpPr>
        <p:spPr>
          <a:xfrm flipH="1">
            <a:off x="2730500" y="2540000"/>
            <a:ext cx="1841500" cy="304800"/>
          </a:xfrm>
          <a:prstGeom prst="line">
            <a:avLst/>
          </a:prstGeom>
          <a:ln w="19050">
            <a:solidFill>
              <a:srgbClr val="00BFA5"/>
            </a:solidFill>
            <a:tailEnd type="triangle" w="med" len="med"/>
          </a:ln>
        </p:spPr>
      </p:cxnSp>
      <p:cxnSp>
        <p:nvCxnSpPr>
          <p:cNvPr id="109" name="Arr4"/>
          <p:cNvCxnSpPr/>
          <p:nvPr/>
        </p:nvCxnSpPr>
        <p:spPr>
          <a:xfrm>
            <a:off x="4572000" y="2540000"/>
            <a:ext cx="1841500" cy="304800"/>
          </a:xfrm>
          <a:prstGeom prst="line">
            <a:avLst/>
          </a:prstGeom>
          <a:ln w="19050">
            <a:solidFill>
              <a:srgbClr val="00BFA5"/>
            </a:solidFill>
            <a:tailEnd type="triangle" w="med" len="med"/>
          </a:ln>
        </p:spPr>
      </p:cxnSp>
      <p:cxnSp>
        <p:nvCxnSpPr>
          <p:cNvPr id="110" name="Arr5"/>
          <p:cNvCxnSpPr/>
          <p:nvPr/>
        </p:nvCxnSpPr>
        <p:spPr>
          <a:xfrm>
            <a:off x="2730500" y="3403600"/>
            <a:ext cx="1841500" cy="406400"/>
          </a:xfrm>
          <a:prstGeom prst="line">
            <a:avLst/>
          </a:prstGeom>
          <a:ln w="19050">
            <a:solidFill>
              <a:srgbClr val="00BFA5"/>
            </a:solidFill>
            <a:tailEnd type="triangle" w="med" len="med"/>
          </a:ln>
        </p:spPr>
      </p:cxnSp>
      <p:cxnSp>
        <p:nvCxnSpPr>
          <p:cNvPr id="111" name="Arr6"/>
          <p:cNvCxnSpPr/>
          <p:nvPr/>
        </p:nvCxnSpPr>
        <p:spPr>
          <a:xfrm flipH="1">
            <a:off x="4572000" y="3403600"/>
            <a:ext cx="1841500" cy="406400"/>
          </a:xfrm>
          <a:prstGeom prst="line">
            <a:avLst/>
          </a:prstGeom>
          <a:ln w="19050">
            <a:solidFill>
              <a:srgbClr val="00BFA5"/>
            </a:solidFill>
            <a:tailEnd type="triangle" w="med" len="med"/>
          </a:ln>
        </p:spPr>
      </p:cxnSp>
    </p:spTree>
    <p:extLst>
      <p:ext uri="{BB962C8B-B14F-4D97-AF65-F5344CB8AC3E}">
        <p14:creationId xmlns:p14="http://schemas.microsoft.com/office/powerpoint/2010/main" val="4777571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162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1926B12-34E5-36BF-EE03-D543A4589C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12E3A192-1EEA-3130-0C3A-170754DCA072}"/>
              </a:ext>
            </a:extLst>
          </p:cNvPr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3" name="Shape 1">
            <a:extLst>
              <a:ext uri="{FF2B5EF4-FFF2-40B4-BE49-F238E27FC236}">
                <a16:creationId xmlns:a16="http://schemas.microsoft.com/office/drawing/2014/main" id="{8C13BD6D-B3BE-420E-65ED-966E54070E7A}"/>
              </a:ext>
            </a:extLst>
          </p:cNvPr>
          <p:cNvSpPr/>
          <p:nvPr/>
        </p:nvSpPr>
        <p:spPr>
          <a:xfrm>
            <a:off x="365760" y="228600"/>
            <a:ext cx="411480" cy="411480"/>
          </a:xfrm>
          <a:prstGeom prst="ellipse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DFD8FEFD-D351-EBCF-E82A-708FA463DDDA}"/>
              </a:ext>
            </a:extLst>
          </p:cNvPr>
          <p:cNvSpPr/>
          <p:nvPr/>
        </p:nvSpPr>
        <p:spPr>
          <a:xfrm>
            <a:off x="365760" y="22860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A162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769B29FA-B02F-802C-3904-A72C52874539}"/>
              </a:ext>
            </a:extLst>
          </p:cNvPr>
          <p:cNvSpPr/>
          <p:nvPr/>
        </p:nvSpPr>
        <p:spPr>
          <a:xfrm>
            <a:off x="868680" y="164592"/>
            <a:ext cx="7772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 IFC a presupuesto BC3 automático</a:t>
            </a:r>
            <a:endParaRPr lang="en-US" sz="2200" dirty="0"/>
          </a:p>
        </p:txBody>
      </p:sp>
      <p:sp>
        <p:nvSpPr>
          <p:cNvPr id="18" name="Shape 14">
            <a:extLst>
              <a:ext uri="{FF2B5EF4-FFF2-40B4-BE49-F238E27FC236}">
                <a16:creationId xmlns:a16="http://schemas.microsoft.com/office/drawing/2014/main" id="{D00864B5-3D39-AB4E-1A57-27FA9BCAC62C}"/>
              </a:ext>
            </a:extLst>
          </p:cNvPr>
          <p:cNvSpPr/>
          <p:nvPr/>
        </p:nvSpPr>
        <p:spPr>
          <a:xfrm>
            <a:off x="0" y="4754880"/>
            <a:ext cx="9144000" cy="388620"/>
          </a:xfrm>
          <a:prstGeom prst="rect">
            <a:avLst/>
          </a:prstGeom>
          <a:solidFill>
            <a:srgbClr val="050D1A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9" name="Text 15">
            <a:extLst>
              <a:ext uri="{FF2B5EF4-FFF2-40B4-BE49-F238E27FC236}">
                <a16:creationId xmlns:a16="http://schemas.microsoft.com/office/drawing/2014/main" id="{1EBADE34-39CA-AA6C-0E54-000C251AE080}"/>
              </a:ext>
            </a:extLst>
          </p:cNvPr>
          <p:cNvSpPr/>
          <p:nvPr/>
        </p:nvSpPr>
        <p:spPr>
          <a:xfrm>
            <a:off x="457200" y="4773168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OpenBIM + IA  |  APOGEA Consulting  |  2026</a:t>
            </a:r>
            <a:endParaRPr lang="en-US" sz="900" dirty="0"/>
          </a:p>
        </p:txBody>
      </p:sp>
      <p:pic>
        <p:nvPicPr>
          <p:cNvPr id="20" name="Copied Picture 20">
            <a:extLst>
              <a:ext uri="{FF2B5EF4-FFF2-40B4-BE49-F238E27FC236}">
                <a16:creationId xmlns:a16="http://schemas.microsoft.com/office/drawing/2014/main" id="{FE7E6743-1826-7E05-CE9F-5B4001C509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28000" y="4797298"/>
            <a:ext cx="787400" cy="317500"/>
          </a:xfrm>
          <a:prstGeom prst="rect">
            <a:avLst/>
          </a:prstGeom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B38E762E-3F15-DD04-3F65-A14EBD8E338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74180" y="4857602"/>
            <a:ext cx="1332230" cy="208131"/>
          </a:xfrm>
          <a:prstGeom prst="rect">
            <a:avLst/>
          </a:prstGeom>
        </p:spPr>
      </p:pic>
      <p:pic>
        <p:nvPicPr>
          <p:cNvPr id="7" name="IFC to BC3 con That Open Company">
            <a:hlinkClick r:id="" action="ppaction://media"/>
            <a:extLst>
              <a:ext uri="{FF2B5EF4-FFF2-40B4-BE49-F238E27FC236}">
                <a16:creationId xmlns:a16="http://schemas.microsoft.com/office/drawing/2014/main" id="{16A511FF-5B8A-5A64-599B-70FC4515005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8848" y="661878"/>
            <a:ext cx="6886303" cy="3873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9738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65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A16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3" name="Shape 1"/>
          <p:cNvSpPr/>
          <p:nvPr/>
        </p:nvSpPr>
        <p:spPr>
          <a:xfrm>
            <a:off x="365760" y="228600"/>
            <a:ext cx="411480" cy="411480"/>
          </a:xfrm>
          <a:prstGeom prst="ellipse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4" name="Text 2"/>
          <p:cNvSpPr/>
          <p:nvPr/>
        </p:nvSpPr>
        <p:spPr>
          <a:xfrm>
            <a:off x="365760" y="22860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A162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868680" y="164592"/>
            <a:ext cx="7772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Visor BIM + Presupuestos integrados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868680" y="566928"/>
            <a:ext cx="7772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0B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Demo: Visor BIM y Presupuestos en TOC</a:t>
            </a:r>
            <a:endParaRPr lang="en-US" sz="1200" dirty="0"/>
          </a:p>
        </p:txBody>
      </p:sp>
      <p:sp>
        <p:nvSpPr>
          <p:cNvPr id="18" name="Shape 14"/>
          <p:cNvSpPr/>
          <p:nvPr/>
        </p:nvSpPr>
        <p:spPr>
          <a:xfrm>
            <a:off x="0" y="4754880"/>
            <a:ext cx="9144000" cy="388620"/>
          </a:xfrm>
          <a:prstGeom prst="rect">
            <a:avLst/>
          </a:prstGeom>
          <a:solidFill>
            <a:srgbClr val="050D1A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9" name="Text 15"/>
          <p:cNvSpPr/>
          <p:nvPr/>
        </p:nvSpPr>
        <p:spPr>
          <a:xfrm>
            <a:off x="457200" y="4773168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OpenBIM + IA  |  APOGEA Consulting  |  2026</a:t>
            </a:r>
            <a:endParaRPr lang="en-US" sz="900" dirty="0"/>
          </a:p>
        </p:txBody>
      </p:sp>
      <p:pic>
        <p:nvPicPr>
          <p:cNvPr id="20" name="Copied Picture 20">
            <a:extLst>
              <a:ext uri="{FF2B5EF4-FFF2-40B4-BE49-F238E27FC236}">
                <a16:creationId xmlns:a16="http://schemas.microsoft.com/office/drawing/2014/main" id="{8238525C-7EDA-B80F-7DA8-31E0FCAA97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8000" y="4797298"/>
            <a:ext cx="787400" cy="317500"/>
          </a:xfrm>
          <a:prstGeom prst="rect">
            <a:avLst/>
          </a:prstGeom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1997A407-A988-9D67-1697-34FEA931D5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4180" y="4857602"/>
            <a:ext cx="1332230" cy="208131"/>
          </a:xfrm>
          <a:prstGeom prst="rect">
            <a:avLst/>
          </a:prstGeom>
        </p:spPr>
      </p:pic>
      <p:sp>
        <p:nvSpPr>
          <p:cNvPr id="100" name="BoxIFC"/>
          <p:cNvSpPr/>
          <p:nvPr/>
        </p:nvSpPr>
        <p:spPr>
          <a:xfrm>
            <a:off x="889000" y="1524000"/>
            <a:ext cx="1524000" cy="558800"/>
          </a:xfrm>
          <a:prstGeom prst="roundRect">
            <a:avLst>
              <a:gd name="adj" fmla="val 10000"/>
            </a:avLst>
          </a:prstGeom>
          <a:solidFill>
            <a:srgbClr val="1565C0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200" b="1" dirty="0">
                <a:solidFill>
                  <a:srgbClr val="FFFFFF"/>
                </a:solidFill>
                <a:latin typeface="Arial" pitchFamily="34" charset="0"/>
              </a:rPr>
              <a:t>Archivo IFC</a:t>
            </a:r>
          </a:p>
          <a:p>
            <a:pPr algn="ctr">
              <a:buNone/>
            </a:pPr>
            <a:r>
              <a:rPr lang="es-ES" sz="900" dirty="0">
                <a:solidFill>
                  <a:srgbClr val="B3E5FC"/>
                </a:solidFill>
                <a:latin typeface="Calibri" pitchFamily="34" charset="0"/>
              </a:rPr>
              <a:t>Modelo BIM</a:t>
            </a:r>
          </a:p>
        </p:txBody>
      </p:sp>
      <p:sp>
        <p:nvSpPr>
          <p:cNvPr id="101" name="BoxBC3"/>
          <p:cNvSpPr/>
          <p:nvPr/>
        </p:nvSpPr>
        <p:spPr>
          <a:xfrm>
            <a:off x="889000" y="2286000"/>
            <a:ext cx="1524000" cy="558800"/>
          </a:xfrm>
          <a:prstGeom prst="roundRect">
            <a:avLst>
              <a:gd name="adj" fmla="val 10000"/>
            </a:avLst>
          </a:prstGeom>
          <a:solidFill>
            <a:srgbClr val="00897B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200" b="1" dirty="0">
                <a:solidFill>
                  <a:srgbClr val="FFFFFF"/>
                </a:solidFill>
                <a:latin typeface="Arial" pitchFamily="34" charset="0"/>
              </a:rPr>
              <a:t>Archivo BC3</a:t>
            </a:r>
          </a:p>
          <a:p>
            <a:pPr algn="ctr">
              <a:buNone/>
            </a:pPr>
            <a:r>
              <a:rPr lang="es-ES" sz="900" dirty="0">
                <a:solidFill>
                  <a:srgbClr val="B2DFDB"/>
                </a:solidFill>
                <a:latin typeface="Calibri" pitchFamily="34" charset="0"/>
              </a:rPr>
              <a:t>Presupuesto</a:t>
            </a:r>
          </a:p>
        </p:txBody>
      </p:sp>
      <p:sp>
        <p:nvSpPr>
          <p:cNvPr id="103" name="BoxVisor"/>
          <p:cNvSpPr/>
          <p:nvPr/>
        </p:nvSpPr>
        <p:spPr>
          <a:xfrm>
            <a:off x="3556000" y="1612900"/>
            <a:ext cx="2032000" cy="1143000"/>
          </a:xfrm>
          <a:prstGeom prst="roundRect">
            <a:avLst>
              <a:gd name="adj" fmla="val 8000"/>
            </a:avLst>
          </a:prstGeom>
          <a:solidFill>
            <a:srgbClr val="00BFA5"/>
          </a:solidFill>
          <a:ln w="19050">
            <a:solidFill>
              <a:srgbClr val="FFFFFF"/>
            </a:solidFill>
          </a:ln>
          <a:effectLst>
            <a:outerShdw blurRad="63500" dist="25400" dir="5400000" algn="t" rotWithShape="0">
              <a:srgbClr val="00BFA5">
                <a:alpha val="35000"/>
              </a:srgbClr>
            </a:outerShdw>
          </a:effectLst>
        </p:spPr>
        <p:txBody>
          <a:bodyPr wrap="square" lIns="36000" tIns="27000" rIns="36000" bIns="27000" anchor="ctr"/>
          <a:lstStyle/>
          <a:p>
            <a:pPr algn="ctr">
              <a:buNone/>
            </a:pPr>
            <a:r>
              <a:rPr lang="es-ES" sz="1400" b="1" dirty="0">
                <a:solidFill>
                  <a:srgbClr val="0A1628"/>
                </a:solidFill>
                <a:latin typeface="Arial" pitchFamily="34" charset="0"/>
              </a:rPr>
              <a:t>Visor Integrado</a:t>
            </a:r>
          </a:p>
          <a:p>
            <a:pPr algn="ctr">
              <a:buNone/>
            </a:pPr>
            <a:r>
              <a:rPr lang="es-ES" sz="1000" dirty="0">
                <a:solidFill>
                  <a:srgbClr val="1B3A2F"/>
                </a:solidFill>
                <a:latin typeface="Calibri" pitchFamily="34" charset="0"/>
              </a:rPr>
              <a:t>BIM + Presupuestos</a:t>
            </a:r>
          </a:p>
        </p:txBody>
      </p:sp>
      <p:sp>
        <p:nvSpPr>
          <p:cNvPr id="104" name="BoxBIM"/>
          <p:cNvSpPr/>
          <p:nvPr/>
        </p:nvSpPr>
        <p:spPr>
          <a:xfrm>
            <a:off x="6508750" y="1701800"/>
            <a:ext cx="1714500" cy="508000"/>
          </a:xfrm>
          <a:prstGeom prst="roundRect">
            <a:avLst>
              <a:gd name="adj" fmla="val 10000"/>
            </a:avLst>
          </a:prstGeom>
          <a:solidFill>
            <a:srgbClr val="BF360C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100" b="1" dirty="0">
                <a:solidFill>
                  <a:srgbClr val="FFFFFF"/>
                </a:solidFill>
                <a:latin typeface="Arial" pitchFamily="34" charset="0"/>
              </a:rPr>
              <a:t>Elementos BIM</a:t>
            </a:r>
          </a:p>
        </p:txBody>
      </p:sp>
      <p:sp>
        <p:nvSpPr>
          <p:cNvPr id="105" name="BoxLineas"/>
          <p:cNvSpPr/>
          <p:nvPr/>
        </p:nvSpPr>
        <p:spPr>
          <a:xfrm>
            <a:off x="6508750" y="2413000"/>
            <a:ext cx="1714500" cy="508000"/>
          </a:xfrm>
          <a:prstGeom prst="roundRect">
            <a:avLst>
              <a:gd name="adj" fmla="val 10000"/>
            </a:avLst>
          </a:prstGeom>
          <a:solidFill>
            <a:srgbClr val="BF360C"/>
          </a:solidFill>
          <a:ln>
            <a:noFill/>
          </a:ln>
        </p:spPr>
        <p:txBody>
          <a:bodyPr wrap="square" lIns="27000" tIns="18000" rIns="27000" bIns="18000" anchor="ctr"/>
          <a:lstStyle/>
          <a:p>
            <a:pPr algn="ctr">
              <a:buNone/>
            </a:pPr>
            <a:r>
              <a:rPr lang="es-ES" sz="1050" b="1" dirty="0">
                <a:solidFill>
                  <a:srgbClr val="FFFFFF"/>
                </a:solidFill>
                <a:latin typeface="Arial" pitchFamily="34" charset="0"/>
              </a:rPr>
              <a:t>Líneas Presupuesto</a:t>
            </a:r>
          </a:p>
        </p:txBody>
      </p:sp>
      <p:cxnSp>
        <p:nvCxnSpPr>
          <p:cNvPr id="106" name="DblArr"/>
          <p:cNvCxnSpPr/>
          <p:nvPr/>
        </p:nvCxnSpPr>
        <p:spPr>
          <a:xfrm>
            <a:off x="7366000" y="2209800"/>
            <a:ext cx="0" cy="203200"/>
          </a:xfrm>
          <a:prstGeom prst="line">
            <a:avLst/>
          </a:prstGeom>
          <a:ln w="19050">
            <a:solidFill>
              <a:srgbClr val="00BFA5"/>
            </a:solidFill>
            <a:headEnd type="triangle" w="med" len="med"/>
            <a:tailEnd type="triangle" w="med" len="med"/>
          </a:ln>
        </p:spPr>
      </p:cxnSp>
      <p:cxnSp>
        <p:nvCxnSpPr>
          <p:cNvPr id="108" name="ArrIFC"/>
          <p:cNvCxnSpPr/>
          <p:nvPr/>
        </p:nvCxnSpPr>
        <p:spPr>
          <a:xfrm>
            <a:off x="2540000" y="1803400"/>
            <a:ext cx="889000" cy="0"/>
          </a:xfrm>
          <a:prstGeom prst="line">
            <a:avLst/>
          </a:prstGeom>
          <a:ln w="19050">
            <a:solidFill>
              <a:srgbClr val="00BFA5"/>
            </a:solidFill>
            <a:tailEnd type="triangle" w="med" len="med"/>
          </a:ln>
        </p:spPr>
      </p:cxnSp>
      <p:cxnSp>
        <p:nvCxnSpPr>
          <p:cNvPr id="109" name="ArrBC3"/>
          <p:cNvCxnSpPr/>
          <p:nvPr/>
        </p:nvCxnSpPr>
        <p:spPr>
          <a:xfrm>
            <a:off x="2540000" y="2565400"/>
            <a:ext cx="889000" cy="0"/>
          </a:xfrm>
          <a:prstGeom prst="line">
            <a:avLst/>
          </a:prstGeom>
          <a:ln w="19050">
            <a:solidFill>
              <a:srgbClr val="00BFA5"/>
            </a:solidFill>
            <a:tailEnd type="triangle" w="med" len="med"/>
          </a:ln>
        </p:spPr>
      </p:cxnSp>
      <p:cxnSp>
        <p:nvCxnSpPr>
          <p:cNvPr id="110" name="ArrVisor"/>
          <p:cNvCxnSpPr/>
          <p:nvPr/>
        </p:nvCxnSpPr>
        <p:spPr>
          <a:xfrm>
            <a:off x="5715000" y="2184400"/>
            <a:ext cx="666750" cy="0"/>
          </a:xfrm>
          <a:prstGeom prst="line">
            <a:avLst/>
          </a:prstGeom>
          <a:ln w="19050">
            <a:solidFill>
              <a:srgbClr val="00BFA5"/>
            </a:solidFill>
            <a:tailEnd type="triangle" w="med" len="med"/>
          </a:ln>
        </p:spPr>
      </p:cxnSp>
      <p:sp>
        <p:nvSpPr>
          <p:cNvPr id="120" name="BoxEdit"/>
          <p:cNvSpPr/>
          <p:nvPr/>
        </p:nvSpPr>
        <p:spPr>
          <a:xfrm>
            <a:off x="6381750" y="3302000"/>
            <a:ext cx="1968500" cy="558800"/>
          </a:xfrm>
          <a:prstGeom prst="roundRect">
            <a:avLst>
              <a:gd name="adj" fmla="val 10000"/>
            </a:avLst>
          </a:prstGeom>
          <a:solidFill>
            <a:srgbClr val="7C4DFF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100" b="1" dirty="0">
                <a:solidFill>
                  <a:srgbClr val="FFFFFF"/>
                </a:solidFill>
                <a:latin typeface="Arial" pitchFamily="34" charset="0"/>
              </a:rPr>
              <a:t>Editar Presupuesto</a:t>
            </a:r>
          </a:p>
        </p:txBody>
      </p:sp>
      <p:cxnSp>
        <p:nvCxnSpPr>
          <p:cNvPr id="121" name="ArrToEdit"/>
          <p:cNvCxnSpPr/>
          <p:nvPr/>
        </p:nvCxnSpPr>
        <p:spPr>
          <a:xfrm>
            <a:off x="7366000" y="2921000"/>
            <a:ext cx="0" cy="381000"/>
          </a:xfrm>
          <a:prstGeom prst="line">
            <a:avLst/>
          </a:prstGeom>
          <a:ln w="19050">
            <a:solidFill>
              <a:srgbClr val="00BFA5"/>
            </a:solidFill>
            <a:tailEnd type="triangle" w="med" len="med"/>
          </a:ln>
        </p:spPr>
      </p:cxnSp>
      <p:sp>
        <p:nvSpPr>
          <p:cNvPr id="122" name="BoxNewBC3"/>
          <p:cNvSpPr/>
          <p:nvPr/>
        </p:nvSpPr>
        <p:spPr>
          <a:xfrm>
            <a:off x="2730500" y="3302000"/>
            <a:ext cx="1651000" cy="558800"/>
          </a:xfrm>
          <a:prstGeom prst="roundRect">
            <a:avLst>
              <a:gd name="adj" fmla="val 10000"/>
            </a:avLst>
          </a:prstGeom>
          <a:solidFill>
            <a:srgbClr val="00897B"/>
          </a:solidFill>
          <a:ln w="19050">
            <a:solidFill>
              <a:srgbClr val="FFFFFF"/>
            </a:solidFill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200" b="1" dirty="0">
                <a:solidFill>
                  <a:srgbClr val="FFFFFF"/>
                </a:solidFill>
                <a:latin typeface="Arial" pitchFamily="34" charset="0"/>
              </a:rPr>
              <a:t>Nuevo BC3</a:t>
            </a:r>
          </a:p>
          <a:p>
            <a:pPr algn="ctr">
              <a:buNone/>
            </a:pPr>
            <a:r>
              <a:rPr lang="es-ES" sz="900" dirty="0">
                <a:solidFill>
                  <a:srgbClr val="B2DFDB"/>
                </a:solidFill>
                <a:latin typeface="Calibri" pitchFamily="34" charset="0"/>
              </a:rPr>
              <a:t>Output final</a:t>
            </a:r>
          </a:p>
        </p:txBody>
      </p:sp>
      <p:cxnSp>
        <p:nvCxnSpPr>
          <p:cNvPr id="123" name="ArrEditOut"/>
          <p:cNvCxnSpPr/>
          <p:nvPr/>
        </p:nvCxnSpPr>
        <p:spPr>
          <a:xfrm flipH="1">
            <a:off x="4508500" y="3581400"/>
            <a:ext cx="1746250" cy="0"/>
          </a:xfrm>
          <a:prstGeom prst="line">
            <a:avLst/>
          </a:prstGeom>
          <a:ln w="19050">
            <a:solidFill>
              <a:srgbClr val="00BFA5"/>
            </a:solidFill>
            <a:tailEnd type="triangle" w="med" len="med"/>
          </a:ln>
        </p:spPr>
      </p:cxnSp>
    </p:spTree>
    <p:extLst>
      <p:ext uri="{BB962C8B-B14F-4D97-AF65-F5344CB8AC3E}">
        <p14:creationId xmlns:p14="http://schemas.microsoft.com/office/powerpoint/2010/main" val="36681610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162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DC7C7B1-EBFF-D02C-408C-9B606C9CA2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000C0D88-8CE6-C35F-D1CF-859D3E80B251}"/>
              </a:ext>
            </a:extLst>
          </p:cNvPr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3" name="Shape 1">
            <a:extLst>
              <a:ext uri="{FF2B5EF4-FFF2-40B4-BE49-F238E27FC236}">
                <a16:creationId xmlns:a16="http://schemas.microsoft.com/office/drawing/2014/main" id="{BA77F958-3493-2155-6E0E-9226C07AB6FC}"/>
              </a:ext>
            </a:extLst>
          </p:cNvPr>
          <p:cNvSpPr/>
          <p:nvPr/>
        </p:nvSpPr>
        <p:spPr>
          <a:xfrm>
            <a:off x="365760" y="228600"/>
            <a:ext cx="411480" cy="411480"/>
          </a:xfrm>
          <a:prstGeom prst="ellipse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F1F73EC7-549B-ABC4-5960-E1AE67F55BB7}"/>
              </a:ext>
            </a:extLst>
          </p:cNvPr>
          <p:cNvSpPr/>
          <p:nvPr/>
        </p:nvSpPr>
        <p:spPr>
          <a:xfrm>
            <a:off x="365760" y="22860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A162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A08E56A7-F76A-E17A-65DA-1F306249B7CF}"/>
              </a:ext>
            </a:extLst>
          </p:cNvPr>
          <p:cNvSpPr/>
          <p:nvPr/>
        </p:nvSpPr>
        <p:spPr>
          <a:xfrm>
            <a:off x="868680" y="164592"/>
            <a:ext cx="7772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Visor BIM + Presupuestos integrados</a:t>
            </a:r>
            <a:endParaRPr lang="en-US" sz="2200" dirty="0"/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2F3A1AE6-E7ED-3F6D-7368-79D9A92AD017}"/>
              </a:ext>
            </a:extLst>
          </p:cNvPr>
          <p:cNvSpPr/>
          <p:nvPr/>
        </p:nvSpPr>
        <p:spPr>
          <a:xfrm>
            <a:off x="868680" y="566928"/>
            <a:ext cx="7772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0B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Demo: Visor BIM y Presupuestos en TOC</a:t>
            </a:r>
            <a:endParaRPr lang="en-US" sz="1200" dirty="0"/>
          </a:p>
        </p:txBody>
      </p:sp>
      <p:sp>
        <p:nvSpPr>
          <p:cNvPr id="18" name="Shape 14">
            <a:extLst>
              <a:ext uri="{FF2B5EF4-FFF2-40B4-BE49-F238E27FC236}">
                <a16:creationId xmlns:a16="http://schemas.microsoft.com/office/drawing/2014/main" id="{8B61ED7D-E361-1F2E-4386-339A160AAA8B}"/>
              </a:ext>
            </a:extLst>
          </p:cNvPr>
          <p:cNvSpPr/>
          <p:nvPr/>
        </p:nvSpPr>
        <p:spPr>
          <a:xfrm>
            <a:off x="0" y="4754880"/>
            <a:ext cx="9144000" cy="388620"/>
          </a:xfrm>
          <a:prstGeom prst="rect">
            <a:avLst/>
          </a:prstGeom>
          <a:solidFill>
            <a:srgbClr val="050D1A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9" name="Text 15">
            <a:extLst>
              <a:ext uri="{FF2B5EF4-FFF2-40B4-BE49-F238E27FC236}">
                <a16:creationId xmlns:a16="http://schemas.microsoft.com/office/drawing/2014/main" id="{AF14D82F-391B-80BB-8B9C-538E8BF85ACC}"/>
              </a:ext>
            </a:extLst>
          </p:cNvPr>
          <p:cNvSpPr/>
          <p:nvPr/>
        </p:nvSpPr>
        <p:spPr>
          <a:xfrm>
            <a:off x="457200" y="4773168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OpenBIM + IA  |  APOGEA Consulting  |  2026</a:t>
            </a:r>
            <a:endParaRPr lang="en-US" sz="900" dirty="0"/>
          </a:p>
        </p:txBody>
      </p:sp>
      <p:pic>
        <p:nvPicPr>
          <p:cNvPr id="20" name="Copied Picture 20">
            <a:extLst>
              <a:ext uri="{FF2B5EF4-FFF2-40B4-BE49-F238E27FC236}">
                <a16:creationId xmlns:a16="http://schemas.microsoft.com/office/drawing/2014/main" id="{7B1E0B98-5CF9-1A76-9869-D8D6DEA84ED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28000" y="4797298"/>
            <a:ext cx="787400" cy="317500"/>
          </a:xfrm>
          <a:prstGeom prst="rect">
            <a:avLst/>
          </a:prstGeom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5B55DD40-27C9-2CFF-7244-60DC713473A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74180" y="4857602"/>
            <a:ext cx="1332230" cy="208131"/>
          </a:xfrm>
          <a:prstGeom prst="rect">
            <a:avLst/>
          </a:prstGeom>
        </p:spPr>
      </p:pic>
      <p:pic>
        <p:nvPicPr>
          <p:cNvPr id="7" name="Presupuestos en TOC">
            <a:hlinkClick r:id="" action="ppaction://media"/>
            <a:extLst>
              <a:ext uri="{FF2B5EF4-FFF2-40B4-BE49-F238E27FC236}">
                <a16:creationId xmlns:a16="http://schemas.microsoft.com/office/drawing/2014/main" id="{68F9B3E7-522D-9865-C213-372628DBA45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68680" y="587872"/>
            <a:ext cx="7353300" cy="4136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831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64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16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3" name="Shape 1"/>
          <p:cNvSpPr/>
          <p:nvPr/>
        </p:nvSpPr>
        <p:spPr>
          <a:xfrm>
            <a:off x="365760" y="228600"/>
            <a:ext cx="411480" cy="411480"/>
          </a:xfrm>
          <a:prstGeom prst="ellipse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4" name="Text 2"/>
          <p:cNvSpPr/>
          <p:nvPr/>
        </p:nvSpPr>
        <p:spPr>
          <a:xfrm>
            <a:off x="365760" y="22860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A162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868680" y="164592"/>
            <a:ext cx="7772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IFC a QGIS — BIM meets GIS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868680" y="566928"/>
            <a:ext cx="7772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0B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Demo: IFC to QGIS</a:t>
            </a:r>
            <a:endParaRPr lang="en-US" sz="1200" dirty="0"/>
          </a:p>
        </p:txBody>
      </p:sp>
      <p:sp>
        <p:nvSpPr>
          <p:cNvPr id="18" name="Shape 14"/>
          <p:cNvSpPr/>
          <p:nvPr/>
        </p:nvSpPr>
        <p:spPr>
          <a:xfrm>
            <a:off x="0" y="4754880"/>
            <a:ext cx="9144000" cy="388620"/>
          </a:xfrm>
          <a:prstGeom prst="rect">
            <a:avLst/>
          </a:prstGeom>
          <a:solidFill>
            <a:srgbClr val="050D1A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9" name="Text 15"/>
          <p:cNvSpPr/>
          <p:nvPr/>
        </p:nvSpPr>
        <p:spPr>
          <a:xfrm>
            <a:off x="457200" y="4773168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OpenBIM + IA  |  APOGEA Consulting  |  2026</a:t>
            </a:r>
            <a:endParaRPr lang="en-US" sz="900" dirty="0"/>
          </a:p>
        </p:txBody>
      </p:sp>
      <p:pic>
        <p:nvPicPr>
          <p:cNvPr id="20" name="Copied Picture 20">
            <a:extLst>
              <a:ext uri="{FF2B5EF4-FFF2-40B4-BE49-F238E27FC236}">
                <a16:creationId xmlns:a16="http://schemas.microsoft.com/office/drawing/2014/main" id="{8238525C-7EDA-B80F-7DA8-31E0FCAA97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6410" y="4820158"/>
            <a:ext cx="787400" cy="317500"/>
          </a:xfrm>
          <a:prstGeom prst="rect">
            <a:avLst/>
          </a:prstGeom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BBFE9031-B79B-FCD7-93C2-5EDB36BC82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4180" y="4857602"/>
            <a:ext cx="1332230" cy="208131"/>
          </a:xfrm>
          <a:prstGeom prst="rect">
            <a:avLst/>
          </a:prstGeom>
        </p:spPr>
      </p:pic>
      <p:sp>
        <p:nvSpPr>
          <p:cNvPr id="100" name="BoxIFC"/>
          <p:cNvSpPr/>
          <p:nvPr/>
        </p:nvSpPr>
        <p:spPr>
          <a:xfrm>
            <a:off x="958850" y="2438400"/>
            <a:ext cx="1714500" cy="762000"/>
          </a:xfrm>
          <a:prstGeom prst="roundRect">
            <a:avLst>
              <a:gd name="adj" fmla="val 10000"/>
            </a:avLst>
          </a:prstGeom>
          <a:solidFill>
            <a:srgbClr val="1565C0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400" b="1" dirty="0">
                <a:solidFill>
                  <a:srgbClr val="FFFFFF"/>
                </a:solidFill>
                <a:latin typeface="Arial" pitchFamily="34" charset="0"/>
              </a:rPr>
              <a:t>Archivo IFC</a:t>
            </a:r>
          </a:p>
          <a:p>
            <a:pPr algn="ctr">
              <a:buNone/>
            </a:pPr>
            <a:r>
              <a:rPr lang="es-ES" sz="1000" dirty="0">
                <a:solidFill>
                  <a:srgbClr val="B3E5FC"/>
                </a:solidFill>
                <a:latin typeface="Calibri" pitchFamily="34" charset="0"/>
              </a:rPr>
              <a:t>Modelo BIM</a:t>
            </a:r>
          </a:p>
        </p:txBody>
      </p:sp>
      <p:sp>
        <p:nvSpPr>
          <p:cNvPr id="102" name="BoxMCP"/>
          <p:cNvSpPr/>
          <p:nvPr/>
        </p:nvSpPr>
        <p:spPr>
          <a:xfrm>
            <a:off x="3524250" y="2406650"/>
            <a:ext cx="2095500" cy="825500"/>
          </a:xfrm>
          <a:prstGeom prst="roundRect">
            <a:avLst>
              <a:gd name="adj" fmla="val 8000"/>
            </a:avLst>
          </a:prstGeom>
          <a:solidFill>
            <a:srgbClr val="00BFA5"/>
          </a:solidFill>
          <a:ln w="19050">
            <a:solidFill>
              <a:srgbClr val="FFFFFF"/>
            </a:solidFill>
          </a:ln>
          <a:effectLst>
            <a:outerShdw blurRad="63500" dist="25400" dir="5400000" algn="t" rotWithShape="0">
              <a:srgbClr val="00BFA5">
                <a:alpha val="35000"/>
              </a:srgbClr>
            </a:outerShdw>
          </a:effectLst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600" b="1" dirty="0">
                <a:solidFill>
                  <a:srgbClr val="0A1628"/>
                </a:solidFill>
                <a:latin typeface="Arial" pitchFamily="34" charset="0"/>
              </a:rPr>
              <a:t>LLM + MCP Server</a:t>
            </a:r>
          </a:p>
        </p:txBody>
      </p:sp>
      <p:sp>
        <p:nvSpPr>
          <p:cNvPr id="103" name="AnnIFC"/>
          <p:cNvSpPr/>
          <p:nvPr/>
        </p:nvSpPr>
        <p:spPr>
          <a:xfrm>
            <a:off x="2717800" y="3435350"/>
            <a:ext cx="1778000" cy="457200"/>
          </a:xfrm>
          <a:prstGeom prst="roundRect">
            <a:avLst>
              <a:gd name="adj" fmla="val 12000"/>
            </a:avLst>
          </a:prstGeom>
          <a:solidFill>
            <a:srgbClr val="0F2440"/>
          </a:solidFill>
          <a:ln w="9525">
            <a:solidFill>
              <a:srgbClr val="1565C0">
                <a:alpha val="60000"/>
              </a:srgbClr>
            </a:solidFill>
            <a:prstDash val="dash"/>
          </a:ln>
        </p:spPr>
        <p:txBody>
          <a:bodyPr wrap="square" lIns="36000" tIns="9000" rIns="36000" bIns="9000" anchor="ctr"/>
          <a:lstStyle/>
          <a:p>
            <a:pPr algn="ctr">
              <a:buNone/>
            </a:pPr>
            <a:r>
              <a:rPr lang="es-ES" sz="1000" b="1" dirty="0">
                <a:solidFill>
                  <a:srgbClr val="B3E5FC"/>
                </a:solidFill>
                <a:latin typeface="Calibri" pitchFamily="34" charset="0"/>
              </a:rPr>
              <a:t>Conexión IFC</a:t>
            </a:r>
          </a:p>
        </p:txBody>
      </p:sp>
      <p:sp>
        <p:nvSpPr>
          <p:cNvPr id="104" name="AnnQGIS"/>
          <p:cNvSpPr/>
          <p:nvPr/>
        </p:nvSpPr>
        <p:spPr>
          <a:xfrm>
            <a:off x="4648200" y="3435350"/>
            <a:ext cx="1778000" cy="457200"/>
          </a:xfrm>
          <a:prstGeom prst="roundRect">
            <a:avLst>
              <a:gd name="adj" fmla="val 12000"/>
            </a:avLst>
          </a:prstGeom>
          <a:solidFill>
            <a:srgbClr val="0F2440"/>
          </a:solidFill>
          <a:ln w="9525">
            <a:solidFill>
              <a:srgbClr val="7C4DFF">
                <a:alpha val="60000"/>
              </a:srgbClr>
            </a:solidFill>
            <a:prstDash val="dash"/>
          </a:ln>
        </p:spPr>
        <p:txBody>
          <a:bodyPr wrap="square" lIns="36000" tIns="9000" rIns="36000" bIns="9000" anchor="ctr"/>
          <a:lstStyle/>
          <a:p>
            <a:pPr algn="ctr">
              <a:buNone/>
            </a:pPr>
            <a:r>
              <a:rPr lang="es-ES" sz="1000" b="1" dirty="0">
                <a:solidFill>
                  <a:srgbClr val="D1C4E9"/>
                </a:solidFill>
                <a:latin typeface="Calibri" pitchFamily="34" charset="0"/>
              </a:rPr>
              <a:t>Conexión QGIS</a:t>
            </a:r>
          </a:p>
        </p:txBody>
      </p:sp>
      <p:cxnSp>
        <p:nvCxnSpPr>
          <p:cNvPr id="105" name="DotIFC"/>
          <p:cNvCxnSpPr/>
          <p:nvPr/>
        </p:nvCxnSpPr>
        <p:spPr>
          <a:xfrm>
            <a:off x="3606800" y="3232150"/>
            <a:ext cx="0" cy="203200"/>
          </a:xfrm>
          <a:prstGeom prst="line">
            <a:avLst/>
          </a:prstGeom>
          <a:ln w="9525">
            <a:solidFill>
              <a:srgbClr val="1565C0">
                <a:alpha val="50000"/>
              </a:srgbClr>
            </a:solidFill>
            <a:prstDash val="dot"/>
          </a:ln>
        </p:spPr>
      </p:cxnSp>
      <p:cxnSp>
        <p:nvCxnSpPr>
          <p:cNvPr id="106" name="DotQGIS"/>
          <p:cNvCxnSpPr/>
          <p:nvPr/>
        </p:nvCxnSpPr>
        <p:spPr>
          <a:xfrm>
            <a:off x="5537200" y="3232150"/>
            <a:ext cx="0" cy="203200"/>
          </a:xfrm>
          <a:prstGeom prst="line">
            <a:avLst/>
          </a:prstGeom>
          <a:ln w="9525">
            <a:solidFill>
              <a:srgbClr val="7C4DFF">
                <a:alpha val="50000"/>
              </a:srgbClr>
            </a:solidFill>
            <a:prstDash val="dot"/>
          </a:ln>
        </p:spPr>
      </p:cxnSp>
      <p:sp>
        <p:nvSpPr>
          <p:cNvPr id="107" name="BoxGIS"/>
          <p:cNvSpPr/>
          <p:nvPr/>
        </p:nvSpPr>
        <p:spPr>
          <a:xfrm>
            <a:off x="6470650" y="2438400"/>
            <a:ext cx="1714500" cy="762000"/>
          </a:xfrm>
          <a:prstGeom prst="roundRect">
            <a:avLst>
              <a:gd name="adj" fmla="val 10000"/>
            </a:avLst>
          </a:prstGeom>
          <a:solidFill>
            <a:srgbClr val="7C4DFF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400" b="1" dirty="0">
                <a:solidFill>
                  <a:srgbClr val="FFFFFF"/>
                </a:solidFill>
                <a:latin typeface="Arial" pitchFamily="34" charset="0"/>
              </a:rPr>
              <a:t>QGIS</a:t>
            </a:r>
          </a:p>
          <a:p>
            <a:pPr algn="ctr">
              <a:buNone/>
            </a:pPr>
            <a:r>
              <a:rPr lang="es-ES" sz="1000" dirty="0">
                <a:solidFill>
                  <a:srgbClr val="D1C4E9"/>
                </a:solidFill>
                <a:latin typeface="Calibri" pitchFamily="34" charset="0"/>
              </a:rPr>
              <a:t>Info BIM en GIS</a:t>
            </a:r>
          </a:p>
        </p:txBody>
      </p:sp>
      <p:cxnSp>
        <p:nvCxnSpPr>
          <p:cNvPr id="109" name="ArrIFCtoMCP"/>
          <p:cNvCxnSpPr/>
          <p:nvPr/>
        </p:nvCxnSpPr>
        <p:spPr>
          <a:xfrm>
            <a:off x="2825750" y="2819400"/>
            <a:ext cx="546100" cy="0"/>
          </a:xfrm>
          <a:prstGeom prst="line">
            <a:avLst/>
          </a:prstGeom>
          <a:ln w="25400">
            <a:solidFill>
              <a:srgbClr val="00BFA5"/>
            </a:solidFill>
            <a:tailEnd type="triangle" w="lg" len="lg"/>
          </a:ln>
        </p:spPr>
      </p:cxnSp>
      <p:cxnSp>
        <p:nvCxnSpPr>
          <p:cNvPr id="110" name="ArrMCPtoGIS"/>
          <p:cNvCxnSpPr/>
          <p:nvPr/>
        </p:nvCxnSpPr>
        <p:spPr>
          <a:xfrm>
            <a:off x="5772150" y="2819400"/>
            <a:ext cx="546100" cy="0"/>
          </a:xfrm>
          <a:prstGeom prst="line">
            <a:avLst/>
          </a:prstGeom>
          <a:ln w="25400">
            <a:solidFill>
              <a:srgbClr val="00BFA5"/>
            </a:solidFill>
            <a:tailEnd type="triangle" w="lg" len="lg"/>
          </a:ln>
        </p:spPr>
      </p:cxnSp>
    </p:spTree>
    <p:extLst>
      <p:ext uri="{BB962C8B-B14F-4D97-AF65-F5344CB8AC3E}">
        <p14:creationId xmlns:p14="http://schemas.microsoft.com/office/powerpoint/2010/main" val="30366031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A16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3" name="Shape 1"/>
          <p:cNvSpPr/>
          <p:nvPr/>
        </p:nvSpPr>
        <p:spPr>
          <a:xfrm>
            <a:off x="365760" y="228600"/>
            <a:ext cx="411480" cy="411480"/>
          </a:xfrm>
          <a:prstGeom prst="ellipse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4" name="Text 2"/>
          <p:cNvSpPr/>
          <p:nvPr/>
        </p:nvSpPr>
        <p:spPr>
          <a:xfrm>
            <a:off x="365760" y="22860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A162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868680" y="164592"/>
            <a:ext cx="7772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IFC a GIS — BIM meets GIS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868680" y="566928"/>
            <a:ext cx="7772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0B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Demo: IFC to QGIS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1386840" y="862203"/>
            <a:ext cx="7014210" cy="3819482"/>
          </a:xfrm>
          <a:prstGeom prst="rect">
            <a:avLst/>
          </a:prstGeom>
          <a:solidFill>
            <a:srgbClr val="162040"/>
          </a:solidFill>
          <a:ln/>
          <a:effectLst>
            <a:outerShdw blurRad="101600" dist="38100" dir="81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s-ES"/>
          </a:p>
        </p:txBody>
      </p:sp>
      <p:pic>
        <p:nvPicPr>
          <p:cNvPr id="8" name="Image 0" descr="/sessions/epic-confident-pasteur/mnt/02 Output/frames/IFC to QGIS_frame2.jp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896302" y="640080"/>
            <a:ext cx="7504748" cy="4154414"/>
          </a:xfrm>
          <a:prstGeom prst="rect">
            <a:avLst/>
          </a:prstGeom>
        </p:spPr>
      </p:pic>
      <p:sp>
        <p:nvSpPr>
          <p:cNvPr id="9" name="Shape 6"/>
          <p:cNvSpPr/>
          <p:nvPr/>
        </p:nvSpPr>
        <p:spPr>
          <a:xfrm>
            <a:off x="2697480" y="2148840"/>
            <a:ext cx="640080" cy="640080"/>
          </a:xfrm>
          <a:prstGeom prst="ellipse">
            <a:avLst/>
          </a:prstGeom>
          <a:solidFill>
            <a:srgbClr val="00BFA5">
              <a:alpha val="70000"/>
            </a:srgbClr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0" name="Text 7"/>
          <p:cNvSpPr/>
          <p:nvPr/>
        </p:nvSpPr>
        <p:spPr>
          <a:xfrm>
            <a:off x="2697480" y="2148840"/>
            <a:ext cx="6400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FFFFFF"/>
                </a:solidFill>
              </a:rPr>
              <a:t>▶</a:t>
            </a:r>
            <a:endParaRPr lang="en-US" sz="2000" dirty="0"/>
          </a:p>
        </p:txBody>
      </p:sp>
      <p:pic>
        <p:nvPicPr>
          <p:cNvPr id="16" name="Media 0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8679" y="566928"/>
            <a:ext cx="7599045" cy="4206614"/>
          </a:xfrm>
          <a:prstGeom prst="rect">
            <a:avLst/>
          </a:prstGeom>
        </p:spPr>
      </p:pic>
      <p:sp>
        <p:nvSpPr>
          <p:cNvPr id="17" name="Text 13"/>
          <p:cNvSpPr/>
          <p:nvPr/>
        </p:nvSpPr>
        <p:spPr>
          <a:xfrm>
            <a:off x="320040" y="4114800"/>
            <a:ext cx="53035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📹 Vídeo demo incluido — clic para reproducir</a:t>
            </a:r>
            <a:endParaRPr lang="en-US" sz="900" dirty="0"/>
          </a:p>
        </p:txBody>
      </p:sp>
      <p:sp>
        <p:nvSpPr>
          <p:cNvPr id="18" name="Shape 14"/>
          <p:cNvSpPr/>
          <p:nvPr/>
        </p:nvSpPr>
        <p:spPr>
          <a:xfrm>
            <a:off x="0" y="4754880"/>
            <a:ext cx="9144000" cy="388620"/>
          </a:xfrm>
          <a:prstGeom prst="rect">
            <a:avLst/>
          </a:prstGeom>
          <a:solidFill>
            <a:srgbClr val="050D1A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9" name="Text 15"/>
          <p:cNvSpPr/>
          <p:nvPr/>
        </p:nvSpPr>
        <p:spPr>
          <a:xfrm>
            <a:off x="457200" y="4773168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OpenBIM + IA  |  APOGEA Consulting  |  2026</a:t>
            </a:r>
            <a:endParaRPr lang="en-US" sz="900" dirty="0"/>
          </a:p>
        </p:txBody>
      </p:sp>
      <p:pic>
        <p:nvPicPr>
          <p:cNvPr id="20" name="Copied Picture 20">
            <a:extLst>
              <a:ext uri="{FF2B5EF4-FFF2-40B4-BE49-F238E27FC236}">
                <a16:creationId xmlns:a16="http://schemas.microsoft.com/office/drawing/2014/main" id="{8238525C-7EDA-B80F-7DA8-31E0FCAA97E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06410" y="4820158"/>
            <a:ext cx="787400" cy="317500"/>
          </a:xfrm>
          <a:prstGeom prst="rect">
            <a:avLst/>
          </a:prstGeom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BBFE9031-B79B-FCD7-93C2-5EDB36BC82C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74180" y="4857602"/>
            <a:ext cx="1332230" cy="208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9398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02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A16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3" name="Shape 1"/>
          <p:cNvSpPr/>
          <p:nvPr/>
        </p:nvSpPr>
        <p:spPr>
          <a:xfrm>
            <a:off x="365760" y="228600"/>
            <a:ext cx="411480" cy="411480"/>
          </a:xfrm>
          <a:prstGeom prst="ellipse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4" name="Text 2"/>
          <p:cNvSpPr/>
          <p:nvPr/>
        </p:nvSpPr>
        <p:spPr>
          <a:xfrm>
            <a:off x="365760" y="22860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A162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868680" y="164592"/>
            <a:ext cx="7772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LLMs locales con Ollama + Qwen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868680" y="566928"/>
            <a:ext cx="7772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0B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Demo: TOC + Ollama + Qwen</a:t>
            </a:r>
            <a:endParaRPr lang="en-US" sz="1200" dirty="0"/>
          </a:p>
        </p:txBody>
      </p:sp>
      <p:sp>
        <p:nvSpPr>
          <p:cNvPr id="18" name="Shape 14"/>
          <p:cNvSpPr/>
          <p:nvPr/>
        </p:nvSpPr>
        <p:spPr>
          <a:xfrm>
            <a:off x="0" y="4754880"/>
            <a:ext cx="9144000" cy="388620"/>
          </a:xfrm>
          <a:prstGeom prst="rect">
            <a:avLst/>
          </a:prstGeom>
          <a:solidFill>
            <a:srgbClr val="050D1A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9" name="Text 15"/>
          <p:cNvSpPr/>
          <p:nvPr/>
        </p:nvSpPr>
        <p:spPr>
          <a:xfrm>
            <a:off x="457200" y="4773168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OpenBIM + IA  |  APOGEA Consulting  |  2026</a:t>
            </a:r>
            <a:endParaRPr lang="en-US" sz="900" dirty="0"/>
          </a:p>
        </p:txBody>
      </p:sp>
      <p:pic>
        <p:nvPicPr>
          <p:cNvPr id="20" name="Copied Picture 20">
            <a:extLst>
              <a:ext uri="{FF2B5EF4-FFF2-40B4-BE49-F238E27FC236}">
                <a16:creationId xmlns:a16="http://schemas.microsoft.com/office/drawing/2014/main" id="{8238525C-7EDA-B80F-7DA8-31E0FCAA97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8000" y="4790440"/>
            <a:ext cx="787400" cy="317500"/>
          </a:xfrm>
          <a:prstGeom prst="rect">
            <a:avLst/>
          </a:prstGeom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DE6C40D8-E7CE-5CA3-D1DA-4E01D1C358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4180" y="4857602"/>
            <a:ext cx="1332230" cy="208131"/>
          </a:xfrm>
          <a:prstGeom prst="rect">
            <a:avLst/>
          </a:prstGeom>
        </p:spPr>
      </p:pic>
      <p:sp>
        <p:nvSpPr>
          <p:cNvPr id="100" name="BoxIFC"/>
          <p:cNvSpPr/>
          <p:nvPr/>
        </p:nvSpPr>
        <p:spPr>
          <a:xfrm>
            <a:off x="571500" y="1117600"/>
            <a:ext cx="1841500" cy="762000"/>
          </a:xfrm>
          <a:prstGeom prst="roundRect">
            <a:avLst>
              <a:gd name="adj" fmla="val 10000"/>
            </a:avLst>
          </a:prstGeom>
          <a:solidFill>
            <a:srgbClr val="1565C0"/>
          </a:solidFill>
          <a:ln>
            <a:noFill/>
          </a:ln>
        </p:spPr>
        <p:txBody>
          <a:bodyPr wrap="square" anchor="ctr"/>
          <a:lstStyle/>
          <a:p>
            <a:pPr algn="ctr">
              <a:buNone/>
            </a:pPr>
            <a:r>
              <a:rPr lang="es-ES" sz="1400" b="1" dirty="0">
                <a:solidFill>
                  <a:srgbClr val="FFFFFF"/>
                </a:solidFill>
                <a:latin typeface="Arial"/>
              </a:rPr>
              <a:t>Archivo IFC</a:t>
            </a:r>
          </a:p>
          <a:p>
            <a:pPr algn="ctr">
              <a:buNone/>
            </a:pPr>
            <a:r>
              <a:rPr lang="es-ES" sz="1000" dirty="0">
                <a:solidFill>
                  <a:srgbClr val="90CAF9"/>
                </a:solidFill>
                <a:latin typeface="Calibri"/>
              </a:rPr>
              <a:t>Modelo BIM</a:t>
            </a:r>
          </a:p>
        </p:txBody>
      </p:sp>
      <p:sp>
        <p:nvSpPr>
          <p:cNvPr id="101" name="BoxTOP"/>
          <p:cNvSpPr/>
          <p:nvPr/>
        </p:nvSpPr>
        <p:spPr>
          <a:xfrm>
            <a:off x="3333750" y="1092200"/>
            <a:ext cx="2222500" cy="812800"/>
          </a:xfrm>
          <a:prstGeom prst="roundRect">
            <a:avLst>
              <a:gd name="adj" fmla="val 8000"/>
            </a:avLst>
          </a:prstGeom>
          <a:solidFill>
            <a:srgbClr val="00BFA5"/>
          </a:solidFill>
          <a:ln w="19050">
            <a:solidFill>
              <a:srgbClr val="FFFFFF"/>
            </a:solidFill>
          </a:ln>
        </p:spPr>
        <p:txBody>
          <a:bodyPr wrap="square" anchor="ctr"/>
          <a:lstStyle/>
          <a:p>
            <a:pPr algn="ctr">
              <a:buNone/>
            </a:pPr>
            <a:r>
              <a:rPr lang="es-ES" sz="1500" b="1" dirty="0">
                <a:solidFill>
                  <a:srgbClr val="0A1628"/>
                </a:solidFill>
                <a:latin typeface="Arial"/>
              </a:rPr>
              <a:t>That Open</a:t>
            </a:r>
          </a:p>
          <a:p>
            <a:pPr algn="ctr">
              <a:buNone/>
            </a:pPr>
            <a:r>
              <a:rPr lang="es-ES" sz="1000" dirty="0">
                <a:solidFill>
                  <a:srgbClr val="1B3A2F"/>
                </a:solidFill>
                <a:latin typeface="Calibri"/>
              </a:rPr>
              <a:t>Plataforma + MCP</a:t>
            </a:r>
          </a:p>
        </p:txBody>
      </p:sp>
      <p:sp>
        <p:nvSpPr>
          <p:cNvPr id="102" name="BoxLLM"/>
          <p:cNvSpPr/>
          <p:nvPr/>
        </p:nvSpPr>
        <p:spPr>
          <a:xfrm>
            <a:off x="6477000" y="1117600"/>
            <a:ext cx="2095500" cy="762000"/>
          </a:xfrm>
          <a:prstGeom prst="roundRect">
            <a:avLst>
              <a:gd name="adj" fmla="val 10000"/>
            </a:avLst>
          </a:prstGeom>
          <a:solidFill>
            <a:srgbClr val="7C4DFF"/>
          </a:solidFill>
          <a:ln>
            <a:noFill/>
          </a:ln>
        </p:spPr>
        <p:txBody>
          <a:bodyPr wrap="square" anchor="ctr"/>
          <a:lstStyle/>
          <a:p>
            <a:pPr algn="ctr">
              <a:buNone/>
            </a:pPr>
            <a:r>
              <a:rPr lang="es-ES" sz="1400" b="1" dirty="0">
                <a:solidFill>
                  <a:srgbClr val="FFFFFF"/>
                </a:solidFill>
                <a:latin typeface="Arial"/>
              </a:rPr>
              <a:t>LLM Local</a:t>
            </a:r>
          </a:p>
          <a:p>
            <a:pPr algn="ctr">
              <a:buNone/>
            </a:pPr>
            <a:r>
              <a:rPr lang="es-ES" sz="1000" dirty="0">
                <a:solidFill>
                  <a:srgbClr val="D1C4E9"/>
                </a:solidFill>
                <a:latin typeface="Calibri"/>
              </a:rPr>
              <a:t>Ollama + Qwen</a:t>
            </a:r>
          </a:p>
        </p:txBody>
      </p:sp>
      <p:cxnSp>
        <p:nvCxnSpPr>
          <p:cNvPr id="103" name="A1"/>
          <p:cNvCxnSpPr/>
          <p:nvPr/>
        </p:nvCxnSpPr>
        <p:spPr>
          <a:xfrm>
            <a:off x="2514600" y="1498600"/>
            <a:ext cx="717550" cy="0"/>
          </a:xfrm>
          <a:prstGeom prst="line">
            <a:avLst/>
          </a:prstGeom>
          <a:ln w="25400">
            <a:solidFill>
              <a:srgbClr val="00BFA5"/>
            </a:solidFill>
            <a:tailEnd type="triangle" w="lg" len="lg"/>
          </a:ln>
        </p:spPr>
      </p:cxnSp>
      <p:cxnSp>
        <p:nvCxnSpPr>
          <p:cNvPr id="104" name="A2"/>
          <p:cNvCxnSpPr/>
          <p:nvPr/>
        </p:nvCxnSpPr>
        <p:spPr>
          <a:xfrm>
            <a:off x="5657850" y="1498600"/>
            <a:ext cx="717550" cy="0"/>
          </a:xfrm>
          <a:prstGeom prst="line">
            <a:avLst/>
          </a:prstGeom>
          <a:ln w="25400">
            <a:solidFill>
              <a:srgbClr val="00BFA5"/>
            </a:solidFill>
            <a:tailEnd type="triangle" w="lg" len="lg"/>
          </a:ln>
        </p:spPr>
      </p:cxnSp>
      <p:sp>
        <p:nvSpPr>
          <p:cNvPr id="110" name="BoxUser"/>
          <p:cNvSpPr/>
          <p:nvPr/>
        </p:nvSpPr>
        <p:spPr>
          <a:xfrm>
            <a:off x="1187450" y="2679700"/>
            <a:ext cx="609600" cy="609600"/>
          </a:xfrm>
          <a:prstGeom prst="ellipse">
            <a:avLst/>
          </a:prstGeom>
          <a:solidFill>
            <a:srgbClr val="0F2440"/>
          </a:solidFill>
          <a:ln w="15875">
            <a:solidFill>
              <a:srgbClr val="00BFA5"/>
            </a:solidFill>
          </a:ln>
        </p:spPr>
        <p:txBody>
          <a:bodyPr wrap="none" lIns="0" tIns="0" rIns="0" bIns="0" anchor="ctr"/>
          <a:lstStyle/>
          <a:p>
            <a:pPr algn="ctr">
              <a:buNone/>
            </a:pPr>
            <a:r>
              <a:rPr lang="es-ES" sz="800" b="1" dirty="0">
                <a:solidFill>
                  <a:srgbClr val="00BFA5"/>
                </a:solidFill>
                <a:latin typeface="Arial"/>
              </a:rPr>
              <a:t>Usuario</a:t>
            </a:r>
          </a:p>
        </p:txBody>
      </p:sp>
      <p:sp>
        <p:nvSpPr>
          <p:cNvPr id="105" name="BoxPreg"/>
          <p:cNvSpPr/>
          <p:nvPr/>
        </p:nvSpPr>
        <p:spPr>
          <a:xfrm>
            <a:off x="3333750" y="2667000"/>
            <a:ext cx="2222500" cy="635000"/>
          </a:xfrm>
          <a:prstGeom prst="roundRect">
            <a:avLst>
              <a:gd name="adj" fmla="val 10000"/>
            </a:avLst>
          </a:prstGeom>
          <a:solidFill>
            <a:srgbClr val="BF360C"/>
          </a:solidFill>
          <a:ln>
            <a:noFill/>
          </a:ln>
        </p:spPr>
        <p:txBody>
          <a:bodyPr wrap="square" anchor="ctr"/>
          <a:lstStyle/>
          <a:p>
            <a:pPr algn="ctr">
              <a:buNone/>
            </a:pPr>
            <a:r>
              <a:rPr lang="es-ES" sz="1200" b="1" dirty="0">
                <a:solidFill>
                  <a:srgbClr val="FFFFFF"/>
                </a:solidFill>
                <a:latin typeface="Arial"/>
              </a:rPr>
              <a:t>Pregunta</a:t>
            </a:r>
          </a:p>
          <a:p>
            <a:pPr algn="ctr">
              <a:buNone/>
            </a:pPr>
            <a:r>
              <a:rPr lang="es-ES" sz="900" dirty="0">
                <a:solidFill>
                  <a:srgbClr val="FFCCBC"/>
                </a:solidFill>
                <a:latin typeface="Calibri"/>
              </a:rPr>
              <a:t>Lenguaje natural</a:t>
            </a:r>
          </a:p>
        </p:txBody>
      </p:sp>
      <p:sp>
        <p:nvSpPr>
          <p:cNvPr id="106" name="BoxResp"/>
          <p:cNvSpPr/>
          <p:nvPr/>
        </p:nvSpPr>
        <p:spPr>
          <a:xfrm>
            <a:off x="6477000" y="2667000"/>
            <a:ext cx="2159000" cy="635000"/>
          </a:xfrm>
          <a:prstGeom prst="roundRect">
            <a:avLst>
              <a:gd name="adj" fmla="val 10000"/>
            </a:avLst>
          </a:prstGeom>
          <a:solidFill>
            <a:srgbClr val="00897B"/>
          </a:solidFill>
          <a:ln w="19050">
            <a:solidFill>
              <a:srgbClr val="FFFFFF"/>
            </a:solidFill>
          </a:ln>
        </p:spPr>
        <p:txBody>
          <a:bodyPr wrap="square" anchor="ctr"/>
          <a:lstStyle/>
          <a:p>
            <a:pPr algn="ctr">
              <a:buNone/>
            </a:pPr>
            <a:r>
              <a:rPr lang="es-ES" sz="1200" b="1" dirty="0">
                <a:solidFill>
                  <a:srgbClr val="FFFFFF"/>
                </a:solidFill>
                <a:latin typeface="Arial"/>
              </a:rPr>
              <a:t>Respuesta</a:t>
            </a:r>
          </a:p>
          <a:p>
            <a:pPr algn="ctr">
              <a:buNone/>
            </a:pPr>
            <a:r>
              <a:rPr lang="es-ES" sz="900" dirty="0">
                <a:solidFill>
                  <a:srgbClr val="B2DFDB"/>
                </a:solidFill>
                <a:latin typeface="Calibri"/>
              </a:rPr>
              <a:t>Del sistema</a:t>
            </a:r>
          </a:p>
        </p:txBody>
      </p:sp>
      <p:cxnSp>
        <p:nvCxnSpPr>
          <p:cNvPr id="111" name="AUser"/>
          <p:cNvCxnSpPr/>
          <p:nvPr/>
        </p:nvCxnSpPr>
        <p:spPr>
          <a:xfrm>
            <a:off x="1898650" y="2984500"/>
            <a:ext cx="1333500" cy="0"/>
          </a:xfrm>
          <a:prstGeom prst="line">
            <a:avLst/>
          </a:prstGeom>
          <a:ln w="22225">
            <a:solidFill>
              <a:srgbClr val="00BFA5"/>
            </a:solidFill>
            <a:tailEnd type="triangle" w="lg" len="lg"/>
          </a:ln>
        </p:spPr>
      </p:cxnSp>
      <p:cxnSp>
        <p:nvCxnSpPr>
          <p:cNvPr id="107" name="A3"/>
          <p:cNvCxnSpPr/>
          <p:nvPr/>
        </p:nvCxnSpPr>
        <p:spPr>
          <a:xfrm>
            <a:off x="5657850" y="2984500"/>
            <a:ext cx="717550" cy="0"/>
          </a:xfrm>
          <a:prstGeom prst="line">
            <a:avLst/>
          </a:prstGeom>
          <a:ln w="22225">
            <a:solidFill>
              <a:srgbClr val="00BFA5"/>
            </a:solidFill>
            <a:tailEnd type="triangle" w="lg" len="lg"/>
          </a:ln>
        </p:spPr>
      </p:cxnSp>
      <p:cxnSp>
        <p:nvCxnSpPr>
          <p:cNvPr id="108" name="V1"/>
          <p:cNvCxnSpPr/>
          <p:nvPr/>
        </p:nvCxnSpPr>
        <p:spPr>
          <a:xfrm>
            <a:off x="4445000" y="1905000"/>
            <a:ext cx="0" cy="762000"/>
          </a:xfrm>
          <a:prstGeom prst="line">
            <a:avLst/>
          </a:prstGeom>
          <a:ln w="15875">
            <a:solidFill>
              <a:srgbClr val="00BFA5"/>
            </a:solidFill>
            <a:prstDash val="dash"/>
          </a:ln>
        </p:spPr>
      </p:cxnSp>
      <p:cxnSp>
        <p:nvCxnSpPr>
          <p:cNvPr id="109" name="V2"/>
          <p:cNvCxnSpPr/>
          <p:nvPr/>
        </p:nvCxnSpPr>
        <p:spPr>
          <a:xfrm>
            <a:off x="7524750" y="1879600"/>
            <a:ext cx="0" cy="787400"/>
          </a:xfrm>
          <a:prstGeom prst="line">
            <a:avLst/>
          </a:prstGeom>
          <a:ln w="15875">
            <a:solidFill>
              <a:srgbClr val="00BFA5"/>
            </a:solidFill>
            <a:prstDash val="dash"/>
          </a:ln>
        </p:spPr>
      </p:cxnSp>
      <p:sp>
        <p:nvSpPr>
          <p:cNvPr id="120" name="Summary"/>
          <p:cNvSpPr/>
          <p:nvPr/>
        </p:nvSpPr>
        <p:spPr>
          <a:xfrm>
            <a:off x="571500" y="4064000"/>
            <a:ext cx="8001000" cy="482600"/>
          </a:xfrm>
          <a:prstGeom prst="roundRect">
            <a:avLst>
              <a:gd name="adj" fmla="val 16000"/>
            </a:avLst>
          </a:prstGeom>
          <a:solidFill>
            <a:srgbClr val="0F2440"/>
          </a:solidFill>
          <a:ln w="9525">
            <a:solidFill>
              <a:srgbClr val="00BFA5"/>
            </a:solidFill>
          </a:ln>
        </p:spPr>
        <p:txBody>
          <a:bodyPr wrap="square" anchor="ctr"/>
          <a:lstStyle/>
          <a:p>
            <a:pPr algn="ctr">
              <a:buNone/>
            </a:pPr>
            <a:r>
              <a:rPr lang="es-ES" sz="1000" dirty="0">
                <a:solidFill>
                  <a:srgbClr val="00BFA5"/>
                </a:solidFill>
                <a:latin typeface="Calibri"/>
              </a:rPr>
              <a:t>Consultas en lenguaje natural sobre el modelo IFC, procesadas localmente con IA</a:t>
            </a:r>
          </a:p>
        </p:txBody>
      </p:sp>
    </p:spTree>
    <p:extLst>
      <p:ext uri="{BB962C8B-B14F-4D97-AF65-F5344CB8AC3E}">
        <p14:creationId xmlns:p14="http://schemas.microsoft.com/office/powerpoint/2010/main" val="8799313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16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3" name="Shape 1"/>
          <p:cNvSpPr/>
          <p:nvPr/>
        </p:nvSpPr>
        <p:spPr>
          <a:xfrm>
            <a:off x="365760" y="228600"/>
            <a:ext cx="411480" cy="411480"/>
          </a:xfrm>
          <a:prstGeom prst="ellipse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4" name="Text 2"/>
          <p:cNvSpPr/>
          <p:nvPr/>
        </p:nvSpPr>
        <p:spPr>
          <a:xfrm>
            <a:off x="365760" y="22860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A1628"/>
                </a:solidFill>
                <a:latin typeface="Arial" pitchFamily="34" charset="0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868680" y="164592"/>
            <a:ext cx="7772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LLMs locales con Ollama + Qwen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868680" y="566928"/>
            <a:ext cx="7772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0B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Demo: TOC + Ollama + Qwen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777240" y="621792"/>
            <a:ext cx="7166610" cy="3954780"/>
          </a:xfrm>
          <a:prstGeom prst="rect">
            <a:avLst/>
          </a:prstGeom>
          <a:solidFill>
            <a:srgbClr val="162040"/>
          </a:solidFill>
          <a:ln/>
          <a:effectLst>
            <a:outerShdw blurRad="101600" dist="38100" dir="81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s-ES"/>
          </a:p>
        </p:txBody>
      </p:sp>
      <p:pic>
        <p:nvPicPr>
          <p:cNvPr id="8" name="Image 0" descr="/sessions/epic-confident-pasteur/mnt/02 Output/frames/TOC-Ollama-Qwen_frame2.jp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868680" y="713232"/>
            <a:ext cx="6919486" cy="3830430"/>
          </a:xfrm>
          <a:prstGeom prst="rect">
            <a:avLst/>
          </a:prstGeom>
        </p:spPr>
      </p:pic>
      <p:sp>
        <p:nvSpPr>
          <p:cNvPr id="9" name="Shape 6"/>
          <p:cNvSpPr/>
          <p:nvPr/>
        </p:nvSpPr>
        <p:spPr>
          <a:xfrm>
            <a:off x="3154680" y="1764791"/>
            <a:ext cx="864936" cy="838893"/>
          </a:xfrm>
          <a:prstGeom prst="ellipse">
            <a:avLst/>
          </a:prstGeom>
          <a:solidFill>
            <a:srgbClr val="00BFA5">
              <a:alpha val="70000"/>
            </a:srgbClr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0" name="Text 7"/>
          <p:cNvSpPr/>
          <p:nvPr/>
        </p:nvSpPr>
        <p:spPr>
          <a:xfrm>
            <a:off x="3154680" y="1764791"/>
            <a:ext cx="864936" cy="8388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FFFFFF"/>
                </a:solidFill>
              </a:rPr>
              <a:t>▶</a:t>
            </a:r>
            <a:endParaRPr lang="en-US" sz="2000" dirty="0"/>
          </a:p>
        </p:txBody>
      </p:sp>
      <p:pic>
        <p:nvPicPr>
          <p:cNvPr id="16" name="Media 0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8680" y="713232"/>
            <a:ext cx="6919486" cy="3830430"/>
          </a:xfrm>
          <a:prstGeom prst="rect">
            <a:avLst/>
          </a:prstGeom>
        </p:spPr>
      </p:pic>
      <p:sp>
        <p:nvSpPr>
          <p:cNvPr id="17" name="Text 13"/>
          <p:cNvSpPr/>
          <p:nvPr/>
        </p:nvSpPr>
        <p:spPr>
          <a:xfrm>
            <a:off x="320040" y="4114800"/>
            <a:ext cx="53035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📹 Vídeo demo incluido — clic para reproducir</a:t>
            </a:r>
            <a:endParaRPr lang="en-US" sz="900" dirty="0"/>
          </a:p>
        </p:txBody>
      </p:sp>
      <p:sp>
        <p:nvSpPr>
          <p:cNvPr id="18" name="Shape 14"/>
          <p:cNvSpPr/>
          <p:nvPr/>
        </p:nvSpPr>
        <p:spPr>
          <a:xfrm>
            <a:off x="0" y="4754880"/>
            <a:ext cx="9144000" cy="388620"/>
          </a:xfrm>
          <a:prstGeom prst="rect">
            <a:avLst/>
          </a:prstGeom>
          <a:solidFill>
            <a:srgbClr val="050D1A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9" name="Text 15"/>
          <p:cNvSpPr/>
          <p:nvPr/>
        </p:nvSpPr>
        <p:spPr>
          <a:xfrm>
            <a:off x="457200" y="4773168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OpenBIM + IA  |  APOGEA Consulting  |  2026</a:t>
            </a:r>
            <a:endParaRPr lang="en-US" sz="900" dirty="0"/>
          </a:p>
        </p:txBody>
      </p:sp>
      <p:pic>
        <p:nvPicPr>
          <p:cNvPr id="20" name="Copied Picture 20">
            <a:extLst>
              <a:ext uri="{FF2B5EF4-FFF2-40B4-BE49-F238E27FC236}">
                <a16:creationId xmlns:a16="http://schemas.microsoft.com/office/drawing/2014/main" id="{8238525C-7EDA-B80F-7DA8-31E0FCAA97E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28000" y="4790440"/>
            <a:ext cx="787400" cy="317500"/>
          </a:xfrm>
          <a:prstGeom prst="rect">
            <a:avLst/>
          </a:prstGeom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DE6C40D8-E7CE-5CA3-D1DA-4E01D1C3582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74180" y="4857602"/>
            <a:ext cx="1332230" cy="208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8425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86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16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3" name="Shape 1"/>
          <p:cNvSpPr/>
          <p:nvPr/>
        </p:nvSpPr>
        <p:spPr>
          <a:xfrm>
            <a:off x="365760" y="228600"/>
            <a:ext cx="411480" cy="411480"/>
          </a:xfrm>
          <a:prstGeom prst="ellipse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4" name="Text 2"/>
          <p:cNvSpPr/>
          <p:nvPr/>
        </p:nvSpPr>
        <p:spPr>
          <a:xfrm>
            <a:off x="365760" y="22860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/>
              <a:t>7</a:t>
            </a:r>
          </a:p>
        </p:txBody>
      </p:sp>
      <p:sp>
        <p:nvSpPr>
          <p:cNvPr id="5" name="Text 3"/>
          <p:cNvSpPr/>
          <p:nvPr/>
        </p:nvSpPr>
        <p:spPr>
          <a:xfrm>
            <a:off x="868680" y="164592"/>
            <a:ext cx="7772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 err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Auditorias</a:t>
            </a: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BIM – MCP – IDS - BCF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868680" y="566928"/>
            <a:ext cx="7772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0B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Demo: TOC + MCP </a:t>
            </a:r>
            <a:endParaRPr lang="en-US" sz="1200" dirty="0"/>
          </a:p>
        </p:txBody>
      </p:sp>
      <p:sp>
        <p:nvSpPr>
          <p:cNvPr id="18" name="Shape 14"/>
          <p:cNvSpPr/>
          <p:nvPr/>
        </p:nvSpPr>
        <p:spPr>
          <a:xfrm>
            <a:off x="0" y="4754880"/>
            <a:ext cx="9144000" cy="388620"/>
          </a:xfrm>
          <a:prstGeom prst="rect">
            <a:avLst/>
          </a:prstGeom>
          <a:solidFill>
            <a:srgbClr val="050D1A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9" name="Text 15"/>
          <p:cNvSpPr/>
          <p:nvPr/>
        </p:nvSpPr>
        <p:spPr>
          <a:xfrm>
            <a:off x="457200" y="4773168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OpenBIM + IA  |  APOGEA Consulting  |  2026</a:t>
            </a:r>
            <a:endParaRPr lang="en-US" sz="900" dirty="0"/>
          </a:p>
        </p:txBody>
      </p:sp>
      <p:pic>
        <p:nvPicPr>
          <p:cNvPr id="20" name="Copied Picture 20">
            <a:extLst>
              <a:ext uri="{FF2B5EF4-FFF2-40B4-BE49-F238E27FC236}">
                <a16:creationId xmlns:a16="http://schemas.microsoft.com/office/drawing/2014/main" id="{8238525C-7EDA-B80F-7DA8-31E0FCAA97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8000" y="4790440"/>
            <a:ext cx="787400" cy="317500"/>
          </a:xfrm>
          <a:prstGeom prst="rect">
            <a:avLst/>
          </a:prstGeom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DE6C40D8-E7CE-5CA3-D1DA-4E01D1C358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4180" y="4857602"/>
            <a:ext cx="1332230" cy="208131"/>
          </a:xfrm>
          <a:prstGeom prst="rect">
            <a:avLst/>
          </a:prstGeom>
        </p:spPr>
      </p:pic>
      <p:sp>
        <p:nvSpPr>
          <p:cNvPr id="100" name="BoxVisor"/>
          <p:cNvSpPr/>
          <p:nvPr/>
        </p:nvSpPr>
        <p:spPr>
          <a:xfrm>
            <a:off x="1771650" y="1016000"/>
            <a:ext cx="1841500" cy="584200"/>
          </a:xfrm>
          <a:prstGeom prst="roundRect">
            <a:avLst>
              <a:gd name="adj" fmla="val 10000"/>
            </a:avLst>
          </a:prstGeom>
          <a:solidFill>
            <a:srgbClr val="1565C0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100" b="1" dirty="0">
                <a:solidFill>
                  <a:srgbClr val="FFFFFF"/>
                </a:solidFill>
                <a:latin typeface="Arial" pitchFamily="34" charset="0"/>
              </a:rPr>
              <a:t>Visor Web</a:t>
            </a:r>
          </a:p>
          <a:p>
            <a:pPr algn="ctr">
              <a:buNone/>
            </a:pPr>
            <a:r>
              <a:rPr lang="es-ES" sz="900" dirty="0">
                <a:solidFill>
                  <a:srgbClr val="B3E5FC"/>
                </a:solidFill>
                <a:latin typeface="Calibri" pitchFamily="34" charset="0"/>
              </a:rPr>
              <a:t>MCP conectado</a:t>
            </a:r>
          </a:p>
        </p:txBody>
      </p:sp>
      <p:sp>
        <p:nvSpPr>
          <p:cNvPr id="101" name="BoxPeticion"/>
          <p:cNvSpPr/>
          <p:nvPr/>
        </p:nvSpPr>
        <p:spPr>
          <a:xfrm>
            <a:off x="5530850" y="1016000"/>
            <a:ext cx="1841500" cy="584200"/>
          </a:xfrm>
          <a:prstGeom prst="roundRect">
            <a:avLst>
              <a:gd name="adj" fmla="val 10000"/>
            </a:avLst>
          </a:prstGeom>
          <a:solidFill>
            <a:srgbClr val="7C4DFF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100" b="1" dirty="0">
                <a:solidFill>
                  <a:srgbClr val="FFFFFF"/>
                </a:solidFill>
                <a:latin typeface="Arial" pitchFamily="34" charset="0"/>
              </a:rPr>
              <a:t>Petición Natural</a:t>
            </a:r>
          </a:p>
          <a:p>
            <a:pPr algn="ctr">
              <a:buNone/>
            </a:pPr>
            <a:r>
              <a:rPr lang="es-ES" sz="900" dirty="0">
                <a:solidFill>
                  <a:srgbClr val="D1C4E9"/>
                </a:solidFill>
                <a:latin typeface="Calibri" pitchFamily="34" charset="0"/>
              </a:rPr>
              <a:t>Lenguaje natural</a:t>
            </a:r>
          </a:p>
        </p:txBody>
      </p:sp>
      <p:sp>
        <p:nvSpPr>
          <p:cNvPr id="102" name="BoxClaude"/>
          <p:cNvSpPr/>
          <p:nvPr/>
        </p:nvSpPr>
        <p:spPr>
          <a:xfrm>
            <a:off x="3460750" y="1905000"/>
            <a:ext cx="2222500" cy="635000"/>
          </a:xfrm>
          <a:prstGeom prst="roundRect">
            <a:avLst>
              <a:gd name="adj" fmla="val 10000"/>
            </a:avLst>
          </a:prstGeom>
          <a:solidFill>
            <a:srgbClr val="00BFA5"/>
          </a:solidFill>
          <a:ln w="19050">
            <a:solidFill>
              <a:srgbClr val="FFFFFF"/>
            </a:solidFill>
          </a:ln>
          <a:effectLst>
            <a:outerShdw blurRad="63500" dist="25400" dir="5400000" algn="t" rotWithShape="0">
              <a:srgbClr val="00BFA5">
                <a:alpha val="35000"/>
              </a:srgbClr>
            </a:outerShdw>
          </a:effectLst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400" b="1" dirty="0">
                <a:solidFill>
                  <a:srgbClr val="0A1628"/>
                </a:solidFill>
                <a:latin typeface="Arial" pitchFamily="34" charset="0"/>
              </a:rPr>
              <a:t>Claude + MCP</a:t>
            </a:r>
          </a:p>
          <a:p>
            <a:pPr algn="ctr">
              <a:buNone/>
            </a:pPr>
            <a:r>
              <a:rPr lang="es-ES" sz="900" dirty="0">
                <a:solidFill>
                  <a:srgbClr val="1B3A2F"/>
                </a:solidFill>
                <a:latin typeface="Calibri" pitchFamily="34" charset="0"/>
              </a:rPr>
              <a:t>Orquesta el proceso de Revisión y Validación</a:t>
            </a:r>
          </a:p>
        </p:txBody>
      </p:sp>
      <p:sp>
        <p:nvSpPr>
          <p:cNvPr id="103" name="BoxCarga"/>
          <p:cNvSpPr/>
          <p:nvPr/>
        </p:nvSpPr>
        <p:spPr>
          <a:xfrm>
            <a:off x="1771650" y="2844800"/>
            <a:ext cx="1841500" cy="584200"/>
          </a:xfrm>
          <a:prstGeom prst="roundRect">
            <a:avLst>
              <a:gd name="adj" fmla="val 10000"/>
            </a:avLst>
          </a:prstGeom>
          <a:solidFill>
            <a:srgbClr val="00897B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100" b="1" dirty="0">
                <a:solidFill>
                  <a:srgbClr val="FFFFFF"/>
                </a:solidFill>
                <a:latin typeface="Arial" pitchFamily="34" charset="0"/>
              </a:rPr>
              <a:t>Carga IFC + IDS</a:t>
            </a:r>
          </a:p>
          <a:p>
            <a:pPr algn="ctr">
              <a:buNone/>
            </a:pPr>
            <a:r>
              <a:rPr lang="es-ES" sz="900" dirty="0">
                <a:solidFill>
                  <a:srgbClr val="B2DFDB"/>
                </a:solidFill>
                <a:latin typeface="Calibri" pitchFamily="34" charset="0"/>
              </a:rPr>
              <a:t>29 reglas de validación</a:t>
            </a:r>
          </a:p>
        </p:txBody>
      </p:sp>
      <p:sp>
        <p:nvSpPr>
          <p:cNvPr id="104" name="BoxValid"/>
          <p:cNvSpPr/>
          <p:nvPr/>
        </p:nvSpPr>
        <p:spPr>
          <a:xfrm>
            <a:off x="5530850" y="2844800"/>
            <a:ext cx="1841500" cy="584200"/>
          </a:xfrm>
          <a:prstGeom prst="roundRect">
            <a:avLst>
              <a:gd name="adj" fmla="val 10000"/>
            </a:avLst>
          </a:prstGeom>
          <a:solidFill>
            <a:srgbClr val="BF360C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100" b="1" dirty="0">
                <a:solidFill>
                  <a:srgbClr val="FFFFFF"/>
                </a:solidFill>
                <a:latin typeface="Arial" pitchFamily="34" charset="0"/>
              </a:rPr>
              <a:t>Validación IDS</a:t>
            </a:r>
          </a:p>
          <a:p>
            <a:pPr algn="ctr">
              <a:buNone/>
            </a:pPr>
            <a:r>
              <a:rPr lang="es-ES" sz="900" dirty="0">
                <a:solidFill>
                  <a:srgbClr val="FFCCBC"/>
                </a:solidFill>
                <a:latin typeface="Calibri" pitchFamily="34" charset="0"/>
              </a:rPr>
              <a:t>6.567 ✓ · 2 incidencias</a:t>
            </a:r>
          </a:p>
        </p:txBody>
      </p:sp>
      <p:sp>
        <p:nvSpPr>
          <p:cNvPr id="105" name="BoxResult"/>
          <p:cNvSpPr/>
          <p:nvPr/>
        </p:nvSpPr>
        <p:spPr>
          <a:xfrm>
            <a:off x="3333750" y="3784600"/>
            <a:ext cx="2476500" cy="584200"/>
          </a:xfrm>
          <a:prstGeom prst="roundRect">
            <a:avLst>
              <a:gd name="adj" fmla="val 10000"/>
            </a:avLst>
          </a:prstGeom>
          <a:solidFill>
            <a:srgbClr val="FF8F00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200" b="1" dirty="0">
                <a:solidFill>
                  <a:srgbClr val="0A1628"/>
                </a:solidFill>
                <a:latin typeface="Arial" pitchFamily="34" charset="0"/>
              </a:rPr>
              <a:t>Resultados en Visor 3D</a:t>
            </a:r>
          </a:p>
          <a:p>
            <a:pPr algn="ctr">
              <a:buNone/>
            </a:pPr>
            <a:r>
              <a:rPr lang="es-ES" sz="900" dirty="0">
                <a:solidFill>
                  <a:srgbClr val="4E3600"/>
                </a:solidFill>
                <a:latin typeface="Calibri" pitchFamily="34" charset="0"/>
              </a:rPr>
              <a:t>Panel IDS + resaltado 3D</a:t>
            </a:r>
          </a:p>
        </p:txBody>
      </p:sp>
      <p:cxnSp>
        <p:nvCxnSpPr>
          <p:cNvPr id="106" name="Arr1"/>
          <p:cNvCxnSpPr/>
          <p:nvPr/>
        </p:nvCxnSpPr>
        <p:spPr>
          <a:xfrm>
            <a:off x="2692400" y="1600200"/>
            <a:ext cx="1879600" cy="304800"/>
          </a:xfrm>
          <a:prstGeom prst="line">
            <a:avLst/>
          </a:prstGeom>
          <a:ln w="19050">
            <a:solidFill>
              <a:srgbClr val="00BFA5"/>
            </a:solidFill>
            <a:tailEnd type="triangle" w="med" len="med"/>
          </a:ln>
        </p:spPr>
      </p:cxnSp>
      <p:cxnSp>
        <p:nvCxnSpPr>
          <p:cNvPr id="107" name="Arr2"/>
          <p:cNvCxnSpPr/>
          <p:nvPr/>
        </p:nvCxnSpPr>
        <p:spPr>
          <a:xfrm flipH="1">
            <a:off x="4572000" y="1600200"/>
            <a:ext cx="1879600" cy="304800"/>
          </a:xfrm>
          <a:prstGeom prst="line">
            <a:avLst/>
          </a:prstGeom>
          <a:ln w="19050">
            <a:solidFill>
              <a:srgbClr val="00BFA5"/>
            </a:solidFill>
            <a:tailEnd type="triangle" w="med" len="med"/>
          </a:ln>
        </p:spPr>
      </p:cxnSp>
      <p:cxnSp>
        <p:nvCxnSpPr>
          <p:cNvPr id="108" name="Arr3"/>
          <p:cNvCxnSpPr/>
          <p:nvPr/>
        </p:nvCxnSpPr>
        <p:spPr>
          <a:xfrm flipH="1">
            <a:off x="2692400" y="2540000"/>
            <a:ext cx="1879600" cy="304800"/>
          </a:xfrm>
          <a:prstGeom prst="line">
            <a:avLst/>
          </a:prstGeom>
          <a:ln w="19050">
            <a:solidFill>
              <a:srgbClr val="00BFA5"/>
            </a:solidFill>
            <a:tailEnd type="triangle" w="med" len="med"/>
          </a:ln>
        </p:spPr>
      </p:cxnSp>
      <p:cxnSp>
        <p:nvCxnSpPr>
          <p:cNvPr id="109" name="Arr4"/>
          <p:cNvCxnSpPr/>
          <p:nvPr/>
        </p:nvCxnSpPr>
        <p:spPr>
          <a:xfrm>
            <a:off x="4572000" y="2540000"/>
            <a:ext cx="1879600" cy="304800"/>
          </a:xfrm>
          <a:prstGeom prst="line">
            <a:avLst/>
          </a:prstGeom>
          <a:ln w="19050">
            <a:solidFill>
              <a:srgbClr val="00BFA5"/>
            </a:solidFill>
            <a:tailEnd type="triangle" w="med" len="med"/>
          </a:ln>
        </p:spPr>
      </p:cxnSp>
      <p:cxnSp>
        <p:nvCxnSpPr>
          <p:cNvPr id="110" name="Arr5"/>
          <p:cNvCxnSpPr/>
          <p:nvPr/>
        </p:nvCxnSpPr>
        <p:spPr>
          <a:xfrm>
            <a:off x="2692400" y="3429000"/>
            <a:ext cx="1879600" cy="355600"/>
          </a:xfrm>
          <a:prstGeom prst="line">
            <a:avLst/>
          </a:prstGeom>
          <a:ln w="19050">
            <a:solidFill>
              <a:srgbClr val="00BFA5"/>
            </a:solidFill>
            <a:tailEnd type="triangle" w="med" len="med"/>
          </a:ln>
        </p:spPr>
      </p:cxnSp>
      <p:cxnSp>
        <p:nvCxnSpPr>
          <p:cNvPr id="111" name="Arr6"/>
          <p:cNvCxnSpPr/>
          <p:nvPr/>
        </p:nvCxnSpPr>
        <p:spPr>
          <a:xfrm flipH="1">
            <a:off x="4572000" y="3429000"/>
            <a:ext cx="1879600" cy="355600"/>
          </a:xfrm>
          <a:prstGeom prst="line">
            <a:avLst/>
          </a:prstGeom>
          <a:ln w="19050">
            <a:solidFill>
              <a:srgbClr val="00BFA5"/>
            </a:solidFill>
            <a:tailEnd type="triangle" w="med" len="med"/>
          </a:ln>
        </p:spPr>
      </p:cxnSp>
    </p:spTree>
    <p:extLst>
      <p:ext uri="{BB962C8B-B14F-4D97-AF65-F5344CB8AC3E}">
        <p14:creationId xmlns:p14="http://schemas.microsoft.com/office/powerpoint/2010/main" val="31674049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16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3" name="Shape 1"/>
          <p:cNvSpPr/>
          <p:nvPr/>
        </p:nvSpPr>
        <p:spPr>
          <a:xfrm>
            <a:off x="365760" y="228600"/>
            <a:ext cx="411480" cy="411480"/>
          </a:xfrm>
          <a:prstGeom prst="ellipse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4" name="Text 2"/>
          <p:cNvSpPr/>
          <p:nvPr/>
        </p:nvSpPr>
        <p:spPr>
          <a:xfrm>
            <a:off x="365760" y="22860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/>
              <a:t>7</a:t>
            </a:r>
          </a:p>
        </p:txBody>
      </p:sp>
      <p:sp>
        <p:nvSpPr>
          <p:cNvPr id="5" name="Text 3"/>
          <p:cNvSpPr/>
          <p:nvPr/>
        </p:nvSpPr>
        <p:spPr>
          <a:xfrm>
            <a:off x="868680" y="164592"/>
            <a:ext cx="7772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200" b="1" dirty="0" err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Auditorias</a:t>
            </a: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BIM – MCP – IDS - BCF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868680" y="566928"/>
            <a:ext cx="7772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0B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Demo: TOC + Ollama + Qwen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777240" y="621792"/>
            <a:ext cx="7166610" cy="3954780"/>
          </a:xfrm>
          <a:prstGeom prst="rect">
            <a:avLst/>
          </a:prstGeom>
          <a:solidFill>
            <a:srgbClr val="162040"/>
          </a:solidFill>
          <a:ln/>
          <a:effectLst>
            <a:outerShdw blurRad="101600" dist="38100" dir="81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s-ES"/>
          </a:p>
        </p:txBody>
      </p:sp>
      <p:sp>
        <p:nvSpPr>
          <p:cNvPr id="9" name="Shape 6"/>
          <p:cNvSpPr/>
          <p:nvPr/>
        </p:nvSpPr>
        <p:spPr>
          <a:xfrm>
            <a:off x="3154680" y="1764791"/>
            <a:ext cx="864936" cy="838893"/>
          </a:xfrm>
          <a:prstGeom prst="ellipse">
            <a:avLst/>
          </a:prstGeom>
          <a:solidFill>
            <a:srgbClr val="00BFA5">
              <a:alpha val="70000"/>
            </a:srgbClr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0" name="Text 7"/>
          <p:cNvSpPr/>
          <p:nvPr/>
        </p:nvSpPr>
        <p:spPr>
          <a:xfrm>
            <a:off x="3154680" y="1764791"/>
            <a:ext cx="864936" cy="8388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FFFFFF"/>
                </a:solidFill>
              </a:rPr>
              <a:t>▶</a:t>
            </a:r>
            <a:endParaRPr lang="en-US" sz="2000" dirty="0"/>
          </a:p>
        </p:txBody>
      </p:sp>
      <p:sp>
        <p:nvSpPr>
          <p:cNvPr id="17" name="Text 13"/>
          <p:cNvSpPr/>
          <p:nvPr/>
        </p:nvSpPr>
        <p:spPr>
          <a:xfrm>
            <a:off x="320040" y="4114800"/>
            <a:ext cx="53035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📹 Vídeo demo incluido — clic para reproducir</a:t>
            </a:r>
            <a:endParaRPr lang="en-US" sz="900" dirty="0"/>
          </a:p>
        </p:txBody>
      </p:sp>
      <p:sp>
        <p:nvSpPr>
          <p:cNvPr id="18" name="Shape 14"/>
          <p:cNvSpPr/>
          <p:nvPr/>
        </p:nvSpPr>
        <p:spPr>
          <a:xfrm>
            <a:off x="0" y="4754880"/>
            <a:ext cx="9144000" cy="388620"/>
          </a:xfrm>
          <a:prstGeom prst="rect">
            <a:avLst/>
          </a:prstGeom>
          <a:solidFill>
            <a:srgbClr val="050D1A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9" name="Text 15"/>
          <p:cNvSpPr/>
          <p:nvPr/>
        </p:nvSpPr>
        <p:spPr>
          <a:xfrm>
            <a:off x="457200" y="4773168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OpenBIM + IA  |  APOGEA Consulting  |  2026</a:t>
            </a:r>
            <a:endParaRPr lang="en-US" sz="900" dirty="0"/>
          </a:p>
        </p:txBody>
      </p:sp>
      <p:pic>
        <p:nvPicPr>
          <p:cNvPr id="20" name="Copied Picture 20">
            <a:extLst>
              <a:ext uri="{FF2B5EF4-FFF2-40B4-BE49-F238E27FC236}">
                <a16:creationId xmlns:a16="http://schemas.microsoft.com/office/drawing/2014/main" id="{8238525C-7EDA-B80F-7DA8-31E0FCAA97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28000" y="4790440"/>
            <a:ext cx="787400" cy="317500"/>
          </a:xfrm>
          <a:prstGeom prst="rect">
            <a:avLst/>
          </a:prstGeom>
        </p:spPr>
      </p:pic>
      <p:pic>
        <p:nvPicPr>
          <p:cNvPr id="11" name="Auditoria BIM - TOC - MCP">
            <a:hlinkClick r:id="" action="ppaction://media"/>
            <a:extLst>
              <a:ext uri="{FF2B5EF4-FFF2-40B4-BE49-F238E27FC236}">
                <a16:creationId xmlns:a16="http://schemas.microsoft.com/office/drawing/2014/main" id="{070FD015-5935-03A9-AAB3-FD7F5097EE9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97708" y="672990"/>
            <a:ext cx="6919485" cy="3885003"/>
          </a:xfrm>
          <a:prstGeom prst="rect">
            <a:avLst/>
          </a:prstGeom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DE6C40D8-E7CE-5CA3-D1DA-4E01D1C3582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74180" y="4857602"/>
            <a:ext cx="1332230" cy="208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000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872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162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D348692-789F-9B2E-B71C-D3EA29C446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39681148-C676-6D07-4982-45A6E202D665}"/>
              </a:ext>
            </a:extLst>
          </p:cNvPr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3" name="Shape 1">
            <a:extLst>
              <a:ext uri="{FF2B5EF4-FFF2-40B4-BE49-F238E27FC236}">
                <a16:creationId xmlns:a16="http://schemas.microsoft.com/office/drawing/2014/main" id="{9EDBFF7C-5DC2-32D2-E039-C1EEF7A96AA3}"/>
              </a:ext>
            </a:extLst>
          </p:cNvPr>
          <p:cNvSpPr/>
          <p:nvPr/>
        </p:nvSpPr>
        <p:spPr>
          <a:xfrm>
            <a:off x="365760" y="228600"/>
            <a:ext cx="411480" cy="411480"/>
          </a:xfrm>
          <a:prstGeom prst="ellipse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BD3FA649-7A72-7E9F-300B-BF780BDD45BC}"/>
              </a:ext>
            </a:extLst>
          </p:cNvPr>
          <p:cNvSpPr/>
          <p:nvPr/>
        </p:nvSpPr>
        <p:spPr>
          <a:xfrm>
            <a:off x="365760" y="22860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/>
              <a:t>8</a:t>
            </a:r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4C9EB89E-5CFE-7E1E-35B1-277C107E657F}"/>
              </a:ext>
            </a:extLst>
          </p:cNvPr>
          <p:cNvSpPr/>
          <p:nvPr/>
        </p:nvSpPr>
        <p:spPr>
          <a:xfrm>
            <a:off x="868680" y="164592"/>
            <a:ext cx="7772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 err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Auditorias</a:t>
            </a: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Clash Detection</a:t>
            </a:r>
            <a:endParaRPr lang="en-US" sz="2200" dirty="0"/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BEEA374B-DA82-D2EE-ECE9-744C871D588D}"/>
              </a:ext>
            </a:extLst>
          </p:cNvPr>
          <p:cNvSpPr/>
          <p:nvPr/>
        </p:nvSpPr>
        <p:spPr>
          <a:xfrm>
            <a:off x="868680" y="566928"/>
            <a:ext cx="7772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0B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Demo: TOC + MCP </a:t>
            </a:r>
            <a:endParaRPr lang="en-US" sz="1200" dirty="0"/>
          </a:p>
        </p:txBody>
      </p:sp>
      <p:sp>
        <p:nvSpPr>
          <p:cNvPr id="18" name="Shape 14">
            <a:extLst>
              <a:ext uri="{FF2B5EF4-FFF2-40B4-BE49-F238E27FC236}">
                <a16:creationId xmlns:a16="http://schemas.microsoft.com/office/drawing/2014/main" id="{A65D7406-D823-67D0-7E4B-74FCE9B6A1A1}"/>
              </a:ext>
            </a:extLst>
          </p:cNvPr>
          <p:cNvSpPr/>
          <p:nvPr/>
        </p:nvSpPr>
        <p:spPr>
          <a:xfrm>
            <a:off x="0" y="4754880"/>
            <a:ext cx="9144000" cy="388620"/>
          </a:xfrm>
          <a:prstGeom prst="rect">
            <a:avLst/>
          </a:prstGeom>
          <a:solidFill>
            <a:srgbClr val="050D1A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9" name="Text 15">
            <a:extLst>
              <a:ext uri="{FF2B5EF4-FFF2-40B4-BE49-F238E27FC236}">
                <a16:creationId xmlns:a16="http://schemas.microsoft.com/office/drawing/2014/main" id="{AA1C3801-F971-F984-F0E5-2B0CC71DD9FB}"/>
              </a:ext>
            </a:extLst>
          </p:cNvPr>
          <p:cNvSpPr/>
          <p:nvPr/>
        </p:nvSpPr>
        <p:spPr>
          <a:xfrm>
            <a:off x="457200" y="4773168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OpenBIM + IA  |  APOGEA Consulting  |  2026</a:t>
            </a:r>
            <a:endParaRPr lang="en-US" sz="900" dirty="0"/>
          </a:p>
        </p:txBody>
      </p:sp>
      <p:pic>
        <p:nvPicPr>
          <p:cNvPr id="20" name="Copied Picture 20">
            <a:extLst>
              <a:ext uri="{FF2B5EF4-FFF2-40B4-BE49-F238E27FC236}">
                <a16:creationId xmlns:a16="http://schemas.microsoft.com/office/drawing/2014/main" id="{4AC1374E-0E2C-418C-687E-9F1F2BE350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8000" y="4790440"/>
            <a:ext cx="787400" cy="317500"/>
          </a:xfrm>
          <a:prstGeom prst="rect">
            <a:avLst/>
          </a:prstGeom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19732663-9D45-DDE5-667E-ADFCC3E8F9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4180" y="4857602"/>
            <a:ext cx="1332230" cy="208131"/>
          </a:xfrm>
          <a:prstGeom prst="rect">
            <a:avLst/>
          </a:prstGeom>
        </p:spPr>
      </p:pic>
      <p:sp>
        <p:nvSpPr>
          <p:cNvPr id="100" name="BoxVisor">
            <a:extLst>
              <a:ext uri="{FF2B5EF4-FFF2-40B4-BE49-F238E27FC236}">
                <a16:creationId xmlns:a16="http://schemas.microsoft.com/office/drawing/2014/main" id="{B00B4A0A-269F-60F5-3625-C7CE3E766C80}"/>
              </a:ext>
            </a:extLst>
          </p:cNvPr>
          <p:cNvSpPr/>
          <p:nvPr/>
        </p:nvSpPr>
        <p:spPr>
          <a:xfrm>
            <a:off x="857250" y="1079500"/>
            <a:ext cx="2222500" cy="584200"/>
          </a:xfrm>
          <a:prstGeom prst="roundRect">
            <a:avLst>
              <a:gd name="adj" fmla="val 10000"/>
            </a:avLst>
          </a:prstGeom>
          <a:solidFill>
            <a:srgbClr val="1565C0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100" b="1" dirty="0">
                <a:solidFill>
                  <a:srgbClr val="FFFFFF"/>
                </a:solidFill>
                <a:latin typeface="Arial" pitchFamily="34" charset="0"/>
              </a:rPr>
              <a:t>Subo Modelo BIM</a:t>
            </a:r>
          </a:p>
          <a:p>
            <a:pPr algn="ctr">
              <a:buNone/>
            </a:pPr>
            <a:r>
              <a:rPr lang="es-ES" sz="900" dirty="0">
                <a:solidFill>
                  <a:srgbClr val="B3E5FC"/>
                </a:solidFill>
                <a:latin typeface="Calibri" pitchFamily="34" charset="0"/>
              </a:rPr>
              <a:t>Carga archivo IFC</a:t>
            </a:r>
          </a:p>
        </p:txBody>
      </p:sp>
      <p:sp>
        <p:nvSpPr>
          <p:cNvPr id="101" name="BoxPeticion">
            <a:extLst>
              <a:ext uri="{FF2B5EF4-FFF2-40B4-BE49-F238E27FC236}">
                <a16:creationId xmlns:a16="http://schemas.microsoft.com/office/drawing/2014/main" id="{DD085EDF-2AE2-0547-3CB7-D4B393684746}"/>
              </a:ext>
            </a:extLst>
          </p:cNvPr>
          <p:cNvSpPr/>
          <p:nvPr/>
        </p:nvSpPr>
        <p:spPr>
          <a:xfrm>
            <a:off x="3460750" y="1079500"/>
            <a:ext cx="2222500" cy="584200"/>
          </a:xfrm>
          <a:prstGeom prst="roundRect">
            <a:avLst>
              <a:gd name="adj" fmla="val 10000"/>
            </a:avLst>
          </a:prstGeom>
          <a:solidFill>
            <a:srgbClr val="7C4DFF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100" b="1" dirty="0">
                <a:solidFill>
                  <a:srgbClr val="FFFFFF"/>
                </a:solidFill>
                <a:latin typeface="Arial" pitchFamily="34" charset="0"/>
              </a:rPr>
              <a:t>Indico las Reglas</a:t>
            </a:r>
          </a:p>
          <a:p>
            <a:pPr algn="ctr">
              <a:buNone/>
            </a:pPr>
            <a:r>
              <a:rPr lang="es-ES" sz="900" dirty="0">
                <a:solidFill>
                  <a:srgbClr val="D1C4E9"/>
                </a:solidFill>
                <a:latin typeface="Calibri" pitchFamily="34" charset="0"/>
              </a:rPr>
              <a:t>Selección de normativa IDS</a:t>
            </a:r>
          </a:p>
        </p:txBody>
      </p:sp>
      <p:sp>
        <p:nvSpPr>
          <p:cNvPr id="102" name="BoxClaude">
            <a:extLst>
              <a:ext uri="{FF2B5EF4-FFF2-40B4-BE49-F238E27FC236}">
                <a16:creationId xmlns:a16="http://schemas.microsoft.com/office/drawing/2014/main" id="{89D94188-216B-7002-B1A3-00CD65F0AA6E}"/>
              </a:ext>
            </a:extLst>
          </p:cNvPr>
          <p:cNvSpPr/>
          <p:nvPr/>
        </p:nvSpPr>
        <p:spPr>
          <a:xfrm>
            <a:off x="6064250" y="1079500"/>
            <a:ext cx="2222500" cy="584200"/>
          </a:xfrm>
          <a:prstGeom prst="roundRect">
            <a:avLst>
              <a:gd name="adj" fmla="val 10000"/>
            </a:avLst>
          </a:prstGeom>
          <a:solidFill>
            <a:srgbClr val="00BFA5"/>
          </a:solidFill>
          <a:ln w="19050">
            <a:solidFill>
              <a:srgbClr val="FFFFFF"/>
            </a:solidFill>
          </a:ln>
          <a:effectLst>
            <a:outerShdw blurRad="63500" dist="25400" dir="5400000" algn="t" rotWithShape="0">
              <a:srgbClr val="00BFA5">
                <a:alpha val="35000"/>
              </a:srgbClr>
            </a:outerShdw>
          </a:effectLst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100" b="1" dirty="0">
                <a:solidFill>
                  <a:srgbClr val="FFFFFF"/>
                </a:solidFill>
                <a:latin typeface="Arial" pitchFamily="34" charset="0"/>
              </a:rPr>
              <a:t>Criterios de Clash</a:t>
            </a:r>
          </a:p>
          <a:p>
            <a:pPr algn="ctr">
              <a:buNone/>
            </a:pPr>
            <a:r>
              <a:rPr lang="es-ES" sz="900" dirty="0">
                <a:solidFill>
                  <a:srgbClr val="B2DFDB"/>
                </a:solidFill>
                <a:latin typeface="Calibri" pitchFamily="34" charset="0"/>
              </a:rPr>
              <a:t>Tolerancias y disciplinas</a:t>
            </a:r>
          </a:p>
        </p:txBody>
      </p:sp>
      <p:sp>
        <p:nvSpPr>
          <p:cNvPr id="103" name="BoxCarga">
            <a:extLst>
              <a:ext uri="{FF2B5EF4-FFF2-40B4-BE49-F238E27FC236}">
                <a16:creationId xmlns:a16="http://schemas.microsoft.com/office/drawing/2014/main" id="{D2F8566A-643B-5E24-AB8B-F5E14C6C4516}"/>
              </a:ext>
            </a:extLst>
          </p:cNvPr>
          <p:cNvSpPr/>
          <p:nvPr/>
        </p:nvSpPr>
        <p:spPr>
          <a:xfrm>
            <a:off x="857250" y="3302000"/>
            <a:ext cx="2222500" cy="584200"/>
          </a:xfrm>
          <a:prstGeom prst="roundRect">
            <a:avLst>
              <a:gd name="adj" fmla="val 10000"/>
            </a:avLst>
          </a:prstGeom>
          <a:solidFill>
            <a:srgbClr val="00897B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100" b="1" dirty="0">
                <a:solidFill>
                  <a:srgbClr val="FFFFFF"/>
                </a:solidFill>
                <a:latin typeface="Arial" pitchFamily="34" charset="0"/>
              </a:rPr>
              <a:t>Apruebo</a:t>
            </a:r>
          </a:p>
          <a:p>
            <a:pPr algn="ctr">
              <a:buNone/>
            </a:pPr>
            <a:r>
              <a:rPr lang="es-ES" sz="900" dirty="0">
                <a:solidFill>
                  <a:srgbClr val="FFCCBC"/>
                </a:solidFill>
                <a:latin typeface="Calibri" pitchFamily="34" charset="0"/>
              </a:rPr>
              <a:t>Revisión y confirmación</a:t>
            </a:r>
          </a:p>
        </p:txBody>
      </p:sp>
      <p:sp>
        <p:nvSpPr>
          <p:cNvPr id="104" name="BoxValid">
            <a:extLst>
              <a:ext uri="{FF2B5EF4-FFF2-40B4-BE49-F238E27FC236}">
                <a16:creationId xmlns:a16="http://schemas.microsoft.com/office/drawing/2014/main" id="{F560F4F9-5C80-97D4-2813-B78A9DACE2EB}"/>
              </a:ext>
            </a:extLst>
          </p:cNvPr>
          <p:cNvSpPr/>
          <p:nvPr/>
        </p:nvSpPr>
        <p:spPr>
          <a:xfrm>
            <a:off x="3460750" y="3302000"/>
            <a:ext cx="2222500" cy="584200"/>
          </a:xfrm>
          <a:prstGeom prst="roundRect">
            <a:avLst>
              <a:gd name="adj" fmla="val 10000"/>
            </a:avLst>
          </a:prstGeom>
          <a:solidFill>
            <a:srgbClr val="BF360C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100" b="1" dirty="0">
                <a:solidFill>
                  <a:srgbClr val="FFFFFF"/>
                </a:solidFill>
                <a:latin typeface="Arial" pitchFamily="34" charset="0"/>
              </a:rPr>
              <a:t>Genero BCF</a:t>
            </a:r>
          </a:p>
          <a:p>
            <a:pPr algn="ctr">
              <a:buNone/>
            </a:pPr>
            <a:r>
              <a:rPr lang="es-ES" sz="900" dirty="0">
                <a:solidFill>
                  <a:srgbClr val="B3E5FC"/>
                </a:solidFill>
                <a:latin typeface="Calibri" pitchFamily="34" charset="0"/>
              </a:rPr>
              <a:t>Incidencias en formato BCF</a:t>
            </a:r>
          </a:p>
        </p:txBody>
      </p:sp>
      <p:sp>
        <p:nvSpPr>
          <p:cNvPr id="105" name="BoxResult">
            <a:extLst>
              <a:ext uri="{FF2B5EF4-FFF2-40B4-BE49-F238E27FC236}">
                <a16:creationId xmlns:a16="http://schemas.microsoft.com/office/drawing/2014/main" id="{D404DB6D-7BD9-D207-DDCF-0718E09AC6E0}"/>
              </a:ext>
            </a:extLst>
          </p:cNvPr>
          <p:cNvSpPr/>
          <p:nvPr/>
        </p:nvSpPr>
        <p:spPr>
          <a:xfrm>
            <a:off x="6064250" y="3302000"/>
            <a:ext cx="2222500" cy="584200"/>
          </a:xfrm>
          <a:prstGeom prst="roundRect">
            <a:avLst>
              <a:gd name="adj" fmla="val 10000"/>
            </a:avLst>
          </a:prstGeom>
          <a:solidFill>
            <a:srgbClr val="FF8F00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100" b="1" dirty="0">
                <a:solidFill>
                  <a:srgbClr val="FFFFFF"/>
                </a:solidFill>
                <a:latin typeface="Arial" pitchFamily="34" charset="0"/>
              </a:rPr>
              <a:t>Exporto</a:t>
            </a:r>
          </a:p>
          <a:p>
            <a:pPr algn="ctr">
              <a:buNone/>
            </a:pPr>
            <a:r>
              <a:rPr lang="es-ES" sz="900" dirty="0">
                <a:solidFill>
                  <a:srgbClr val="D1C4E9"/>
                </a:solidFill>
                <a:latin typeface="Calibri" pitchFamily="34" charset="0"/>
              </a:rPr>
              <a:t>Descarga de resultados</a:t>
            </a:r>
          </a:p>
        </p:txBody>
      </p:sp>
      <p:cxnSp>
        <p:nvCxnSpPr>
          <p:cNvPr id="106" name="Arr1">
            <a:extLst>
              <a:ext uri="{FF2B5EF4-FFF2-40B4-BE49-F238E27FC236}">
                <a16:creationId xmlns:a16="http://schemas.microsoft.com/office/drawing/2014/main" id="{E49E515C-0E3F-236D-C8E0-AD2CA0321A51}"/>
              </a:ext>
            </a:extLst>
          </p:cNvPr>
          <p:cNvCxnSpPr/>
          <p:nvPr/>
        </p:nvCxnSpPr>
        <p:spPr>
          <a:xfrm>
            <a:off x="3079750" y="1346200"/>
            <a:ext cx="381000" cy="0"/>
          </a:xfrm>
          <a:prstGeom prst="line">
            <a:avLst/>
          </a:prstGeom>
          <a:ln w="19050">
            <a:solidFill>
              <a:srgbClr val="00BFA5"/>
            </a:solidFill>
            <a:tailEnd type="triangle" w="med" len="med"/>
          </a:ln>
        </p:spPr>
      </p:cxnSp>
      <p:cxnSp>
        <p:nvCxnSpPr>
          <p:cNvPr id="107" name="Arr2">
            <a:extLst>
              <a:ext uri="{FF2B5EF4-FFF2-40B4-BE49-F238E27FC236}">
                <a16:creationId xmlns:a16="http://schemas.microsoft.com/office/drawing/2014/main" id="{F825E8D0-E637-0609-AF91-5D69FAA42EF8}"/>
              </a:ext>
            </a:extLst>
          </p:cNvPr>
          <p:cNvCxnSpPr/>
          <p:nvPr/>
        </p:nvCxnSpPr>
        <p:spPr>
          <a:xfrm>
            <a:off x="5683250" y="1346200"/>
            <a:ext cx="381000" cy="0"/>
          </a:xfrm>
          <a:prstGeom prst="line">
            <a:avLst/>
          </a:prstGeom>
          <a:ln w="19050">
            <a:solidFill>
              <a:srgbClr val="00BFA5"/>
            </a:solidFill>
            <a:tailEnd type="triangle" w="med" len="med"/>
          </a:ln>
        </p:spPr>
      </p:cxnSp>
      <p:cxnSp>
        <p:nvCxnSpPr>
          <p:cNvPr id="108" name="Arr3">
            <a:extLst>
              <a:ext uri="{FF2B5EF4-FFF2-40B4-BE49-F238E27FC236}">
                <a16:creationId xmlns:a16="http://schemas.microsoft.com/office/drawing/2014/main" id="{A2DDC65C-2C69-83BF-39FB-F1D665887B1F}"/>
              </a:ext>
            </a:extLst>
          </p:cNvPr>
          <p:cNvCxnSpPr/>
          <p:nvPr/>
        </p:nvCxnSpPr>
        <p:spPr>
          <a:xfrm flipH="1">
            <a:off x="1968500" y="1663700"/>
            <a:ext cx="5207000" cy="1638300"/>
          </a:xfrm>
          <a:prstGeom prst="line">
            <a:avLst/>
          </a:prstGeom>
          <a:ln w="19050">
            <a:solidFill>
              <a:srgbClr val="00BFA5"/>
            </a:solidFill>
            <a:tailEnd type="triangle" w="med" len="med"/>
          </a:ln>
        </p:spPr>
      </p:cxnSp>
      <p:cxnSp>
        <p:nvCxnSpPr>
          <p:cNvPr id="109" name="Arr4">
            <a:extLst>
              <a:ext uri="{FF2B5EF4-FFF2-40B4-BE49-F238E27FC236}">
                <a16:creationId xmlns:a16="http://schemas.microsoft.com/office/drawing/2014/main" id="{69597A4E-D390-15F4-EF53-6DAC94F19F93}"/>
              </a:ext>
            </a:extLst>
          </p:cNvPr>
          <p:cNvCxnSpPr/>
          <p:nvPr/>
        </p:nvCxnSpPr>
        <p:spPr>
          <a:xfrm>
            <a:off x="3079750" y="3568700"/>
            <a:ext cx="381000" cy="0"/>
          </a:xfrm>
          <a:prstGeom prst="line">
            <a:avLst/>
          </a:prstGeom>
          <a:ln w="19050">
            <a:solidFill>
              <a:srgbClr val="00BFA5"/>
            </a:solidFill>
            <a:tailEnd type="triangle" w="med" len="med"/>
          </a:ln>
        </p:spPr>
      </p:cxnSp>
      <p:cxnSp>
        <p:nvCxnSpPr>
          <p:cNvPr id="110" name="Arr5">
            <a:extLst>
              <a:ext uri="{FF2B5EF4-FFF2-40B4-BE49-F238E27FC236}">
                <a16:creationId xmlns:a16="http://schemas.microsoft.com/office/drawing/2014/main" id="{94A769E2-D187-385B-517D-6B4CD7AF33CD}"/>
              </a:ext>
            </a:extLst>
          </p:cNvPr>
          <p:cNvCxnSpPr/>
          <p:nvPr/>
        </p:nvCxnSpPr>
        <p:spPr>
          <a:xfrm>
            <a:off x="5683250" y="3568700"/>
            <a:ext cx="381000" cy="0"/>
          </a:xfrm>
          <a:prstGeom prst="line">
            <a:avLst/>
          </a:prstGeom>
          <a:ln w="19050">
            <a:solidFill>
              <a:srgbClr val="00BFA5"/>
            </a:solidFill>
            <a:tailEnd type="triangle" w="med" len="med"/>
          </a:ln>
        </p:spPr>
      </p:cxnSp>
    </p:spTree>
    <p:extLst>
      <p:ext uri="{BB962C8B-B14F-4D97-AF65-F5344CB8AC3E}">
        <p14:creationId xmlns:p14="http://schemas.microsoft.com/office/powerpoint/2010/main" val="10101029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16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3" name="Shape 1"/>
          <p:cNvSpPr/>
          <p:nvPr/>
        </p:nvSpPr>
        <p:spPr>
          <a:xfrm>
            <a:off x="365760" y="228600"/>
            <a:ext cx="411480" cy="411480"/>
          </a:xfrm>
          <a:prstGeom prst="ellipse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4" name="Text 2"/>
          <p:cNvSpPr/>
          <p:nvPr/>
        </p:nvSpPr>
        <p:spPr>
          <a:xfrm>
            <a:off x="365760" y="22860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/>
              <a:t>8</a:t>
            </a:r>
          </a:p>
        </p:txBody>
      </p:sp>
      <p:sp>
        <p:nvSpPr>
          <p:cNvPr id="5" name="Text 3"/>
          <p:cNvSpPr/>
          <p:nvPr/>
        </p:nvSpPr>
        <p:spPr>
          <a:xfrm>
            <a:off x="868680" y="164592"/>
            <a:ext cx="7772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200" b="1" dirty="0" err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Auditorias</a:t>
            </a: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Clash Detection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868680" y="566928"/>
            <a:ext cx="7772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0B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Demo: TOC + Ollama + Qwen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777240" y="621792"/>
            <a:ext cx="7166610" cy="3954780"/>
          </a:xfrm>
          <a:prstGeom prst="rect">
            <a:avLst/>
          </a:prstGeom>
          <a:solidFill>
            <a:srgbClr val="162040"/>
          </a:solidFill>
          <a:ln/>
          <a:effectLst>
            <a:outerShdw blurRad="101600" dist="38100" dir="81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s-ES"/>
          </a:p>
        </p:txBody>
      </p:sp>
      <p:sp>
        <p:nvSpPr>
          <p:cNvPr id="9" name="Shape 6"/>
          <p:cNvSpPr/>
          <p:nvPr/>
        </p:nvSpPr>
        <p:spPr>
          <a:xfrm>
            <a:off x="3154680" y="1764791"/>
            <a:ext cx="864936" cy="838893"/>
          </a:xfrm>
          <a:prstGeom prst="ellipse">
            <a:avLst/>
          </a:prstGeom>
          <a:solidFill>
            <a:srgbClr val="00BFA5">
              <a:alpha val="70000"/>
            </a:srgbClr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0" name="Text 7"/>
          <p:cNvSpPr/>
          <p:nvPr/>
        </p:nvSpPr>
        <p:spPr>
          <a:xfrm>
            <a:off x="3154680" y="1764791"/>
            <a:ext cx="864936" cy="8388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FFFFFF"/>
                </a:solidFill>
              </a:rPr>
              <a:t>▶</a:t>
            </a:r>
            <a:endParaRPr lang="en-US" sz="2000" dirty="0"/>
          </a:p>
        </p:txBody>
      </p:sp>
      <p:sp>
        <p:nvSpPr>
          <p:cNvPr id="17" name="Text 13"/>
          <p:cNvSpPr/>
          <p:nvPr/>
        </p:nvSpPr>
        <p:spPr>
          <a:xfrm>
            <a:off x="320040" y="4114800"/>
            <a:ext cx="53035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📹 Vídeo demo incluido — clic para reproducir</a:t>
            </a:r>
            <a:endParaRPr lang="en-US" sz="900" dirty="0"/>
          </a:p>
        </p:txBody>
      </p:sp>
      <p:sp>
        <p:nvSpPr>
          <p:cNvPr id="18" name="Shape 14"/>
          <p:cNvSpPr/>
          <p:nvPr/>
        </p:nvSpPr>
        <p:spPr>
          <a:xfrm>
            <a:off x="0" y="4754880"/>
            <a:ext cx="9144000" cy="388620"/>
          </a:xfrm>
          <a:prstGeom prst="rect">
            <a:avLst/>
          </a:prstGeom>
          <a:solidFill>
            <a:srgbClr val="050D1A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9" name="Text 15"/>
          <p:cNvSpPr/>
          <p:nvPr/>
        </p:nvSpPr>
        <p:spPr>
          <a:xfrm>
            <a:off x="457200" y="4773168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OpenBIM + IA  |  APOGEA Consulting  |  2026</a:t>
            </a:r>
            <a:endParaRPr lang="en-US" sz="900" dirty="0"/>
          </a:p>
        </p:txBody>
      </p:sp>
      <p:pic>
        <p:nvPicPr>
          <p:cNvPr id="20" name="Copied Picture 20">
            <a:extLst>
              <a:ext uri="{FF2B5EF4-FFF2-40B4-BE49-F238E27FC236}">
                <a16:creationId xmlns:a16="http://schemas.microsoft.com/office/drawing/2014/main" id="{8238525C-7EDA-B80F-7DA8-31E0FCAA97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28000" y="4790440"/>
            <a:ext cx="787400" cy="317500"/>
          </a:xfrm>
          <a:prstGeom prst="rect">
            <a:avLst/>
          </a:prstGeom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DE6C40D8-E7CE-5CA3-D1DA-4E01D1C3582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74180" y="4857602"/>
            <a:ext cx="1332230" cy="208131"/>
          </a:xfrm>
          <a:prstGeom prst="rect">
            <a:avLst/>
          </a:prstGeom>
        </p:spPr>
      </p:pic>
      <p:pic>
        <p:nvPicPr>
          <p:cNvPr id="8" name="Clash Detection Asistido por IA">
            <a:hlinkClick r:id="" action="ppaction://media"/>
            <a:extLst>
              <a:ext uri="{FF2B5EF4-FFF2-40B4-BE49-F238E27FC236}">
                <a16:creationId xmlns:a16="http://schemas.microsoft.com/office/drawing/2014/main" id="{AB55CE75-7AF8-0DD2-C114-08FFB4B8F69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85825" y="704088"/>
            <a:ext cx="6949440" cy="3909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9294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50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162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EDE84E8-82DA-9B5B-DB36-A9FB686D37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201A3BA9-ADC7-D15F-3730-8C2D48FEC2AE}"/>
              </a:ext>
            </a:extLst>
          </p:cNvPr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3" name="Shape 1">
            <a:extLst>
              <a:ext uri="{FF2B5EF4-FFF2-40B4-BE49-F238E27FC236}">
                <a16:creationId xmlns:a16="http://schemas.microsoft.com/office/drawing/2014/main" id="{A1BE188B-DF1E-FEB6-8F33-114615BF905B}"/>
              </a:ext>
            </a:extLst>
          </p:cNvPr>
          <p:cNvSpPr/>
          <p:nvPr/>
        </p:nvSpPr>
        <p:spPr>
          <a:xfrm>
            <a:off x="365760" y="228600"/>
            <a:ext cx="411480" cy="411480"/>
          </a:xfrm>
          <a:prstGeom prst="ellipse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3EB590A5-88B1-2BC8-048E-5C7A0E8A004F}"/>
              </a:ext>
            </a:extLst>
          </p:cNvPr>
          <p:cNvSpPr/>
          <p:nvPr/>
        </p:nvSpPr>
        <p:spPr>
          <a:xfrm>
            <a:off x="365760" y="22860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/>
              <a:t>9</a:t>
            </a:r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4D544A70-348B-7820-A803-37E8549BBC76}"/>
              </a:ext>
            </a:extLst>
          </p:cNvPr>
          <p:cNvSpPr/>
          <p:nvPr/>
        </p:nvSpPr>
        <p:spPr>
          <a:xfrm>
            <a:off x="868680" y="164592"/>
            <a:ext cx="7772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 err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Presupuesto</a:t>
            </a: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</a:t>
            </a:r>
            <a:r>
              <a:rPr lang="en-US" sz="2200" b="1" dirty="0" err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</a:t>
            </a: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QGIS – Addin BC3 + MCP</a:t>
            </a:r>
            <a:endParaRPr lang="en-US" sz="2200" dirty="0"/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61504C5B-24DA-192A-A166-A02491F621B5}"/>
              </a:ext>
            </a:extLst>
          </p:cNvPr>
          <p:cNvSpPr/>
          <p:nvPr/>
        </p:nvSpPr>
        <p:spPr>
          <a:xfrm>
            <a:off x="868680" y="566928"/>
            <a:ext cx="7772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0B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Demo: QGIS + MCP </a:t>
            </a:r>
            <a:endParaRPr lang="en-US" sz="1200" dirty="0"/>
          </a:p>
        </p:txBody>
      </p:sp>
      <p:sp>
        <p:nvSpPr>
          <p:cNvPr id="18" name="Shape 14">
            <a:extLst>
              <a:ext uri="{FF2B5EF4-FFF2-40B4-BE49-F238E27FC236}">
                <a16:creationId xmlns:a16="http://schemas.microsoft.com/office/drawing/2014/main" id="{D149CC59-A01D-DA95-1996-F210094C41C9}"/>
              </a:ext>
            </a:extLst>
          </p:cNvPr>
          <p:cNvSpPr/>
          <p:nvPr/>
        </p:nvSpPr>
        <p:spPr>
          <a:xfrm>
            <a:off x="0" y="4754880"/>
            <a:ext cx="9144000" cy="388620"/>
          </a:xfrm>
          <a:prstGeom prst="rect">
            <a:avLst/>
          </a:prstGeom>
          <a:solidFill>
            <a:srgbClr val="050D1A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9" name="Text 15">
            <a:extLst>
              <a:ext uri="{FF2B5EF4-FFF2-40B4-BE49-F238E27FC236}">
                <a16:creationId xmlns:a16="http://schemas.microsoft.com/office/drawing/2014/main" id="{9987A623-0D29-93DB-DF5E-5DF63931C05B}"/>
              </a:ext>
            </a:extLst>
          </p:cNvPr>
          <p:cNvSpPr/>
          <p:nvPr/>
        </p:nvSpPr>
        <p:spPr>
          <a:xfrm>
            <a:off x="457200" y="4773168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OpenBIM + IA  |  APOGEA Consulting  |  2026</a:t>
            </a:r>
            <a:endParaRPr lang="en-US" sz="900" dirty="0"/>
          </a:p>
        </p:txBody>
      </p:sp>
      <p:pic>
        <p:nvPicPr>
          <p:cNvPr id="20" name="Copied Picture 20">
            <a:extLst>
              <a:ext uri="{FF2B5EF4-FFF2-40B4-BE49-F238E27FC236}">
                <a16:creationId xmlns:a16="http://schemas.microsoft.com/office/drawing/2014/main" id="{60A93666-6AB8-2C3F-F13A-DE49777F78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8000" y="4790440"/>
            <a:ext cx="787400" cy="317500"/>
          </a:xfrm>
          <a:prstGeom prst="rect">
            <a:avLst/>
          </a:prstGeom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71F6E9CC-A42B-5BA1-26D6-2D4FA6D6E8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4180" y="4857602"/>
            <a:ext cx="1332230" cy="208131"/>
          </a:xfrm>
          <a:prstGeom prst="rect">
            <a:avLst/>
          </a:prstGeom>
        </p:spPr>
      </p:pic>
      <p:sp>
        <p:nvSpPr>
          <p:cNvPr id="100" name="BoxVisor">
            <a:extLst>
              <a:ext uri="{FF2B5EF4-FFF2-40B4-BE49-F238E27FC236}">
                <a16:creationId xmlns:a16="http://schemas.microsoft.com/office/drawing/2014/main" id="{5CDF6284-504F-B865-6C68-2962E5F0509F}"/>
              </a:ext>
            </a:extLst>
          </p:cNvPr>
          <p:cNvSpPr/>
          <p:nvPr/>
        </p:nvSpPr>
        <p:spPr>
          <a:xfrm>
            <a:off x="857250" y="1079500"/>
            <a:ext cx="2222500" cy="584200"/>
          </a:xfrm>
          <a:prstGeom prst="roundRect">
            <a:avLst>
              <a:gd name="adj" fmla="val 10000"/>
            </a:avLst>
          </a:prstGeom>
          <a:solidFill>
            <a:srgbClr val="1565C0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100" b="1" dirty="0">
                <a:solidFill>
                  <a:srgbClr val="FFFFFF"/>
                </a:solidFill>
                <a:latin typeface="Arial" pitchFamily="34" charset="0"/>
              </a:rPr>
              <a:t>QGIS Abierto</a:t>
            </a:r>
          </a:p>
          <a:p>
            <a:pPr algn="ctr">
              <a:buNone/>
            </a:pPr>
            <a:r>
              <a:rPr lang="es-ES" sz="900" dirty="0">
                <a:solidFill>
                  <a:srgbClr val="B3E5FC"/>
                </a:solidFill>
                <a:latin typeface="Calibri" pitchFamily="34" charset="0"/>
              </a:rPr>
              <a:t>Entorno GIS activo</a:t>
            </a:r>
          </a:p>
        </p:txBody>
      </p:sp>
      <p:sp>
        <p:nvSpPr>
          <p:cNvPr id="101" name="BoxPeticion">
            <a:extLst>
              <a:ext uri="{FF2B5EF4-FFF2-40B4-BE49-F238E27FC236}">
                <a16:creationId xmlns:a16="http://schemas.microsoft.com/office/drawing/2014/main" id="{F0C1A11B-E714-3839-C07A-4D2E27B35775}"/>
              </a:ext>
            </a:extLst>
          </p:cNvPr>
          <p:cNvSpPr/>
          <p:nvPr/>
        </p:nvSpPr>
        <p:spPr>
          <a:xfrm>
            <a:off x="3460750" y="1079500"/>
            <a:ext cx="2222500" cy="584200"/>
          </a:xfrm>
          <a:prstGeom prst="roundRect">
            <a:avLst>
              <a:gd name="adj" fmla="val 10000"/>
            </a:avLst>
          </a:prstGeom>
          <a:solidFill>
            <a:srgbClr val="7C4DFF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100" b="1" dirty="0">
                <a:solidFill>
                  <a:srgbClr val="FFFFFF"/>
                </a:solidFill>
                <a:latin typeface="Arial" pitchFamily="34" charset="0"/>
              </a:rPr>
              <a:t>Pido Insertar BC3</a:t>
            </a:r>
          </a:p>
          <a:p>
            <a:pPr algn="ctr">
              <a:buNone/>
            </a:pPr>
            <a:r>
              <a:rPr lang="es-ES" sz="900" dirty="0">
                <a:solidFill>
                  <a:srgbClr val="D1C4E9"/>
                </a:solidFill>
                <a:latin typeface="Calibri" pitchFamily="34" charset="0"/>
              </a:rPr>
              <a:t>Petición vía MCP</a:t>
            </a:r>
          </a:p>
        </p:txBody>
      </p:sp>
      <p:sp>
        <p:nvSpPr>
          <p:cNvPr id="102" name="BoxClaude">
            <a:extLst>
              <a:ext uri="{FF2B5EF4-FFF2-40B4-BE49-F238E27FC236}">
                <a16:creationId xmlns:a16="http://schemas.microsoft.com/office/drawing/2014/main" id="{2E93E2CC-D9AB-DF8E-EB98-1BB6D7621715}"/>
              </a:ext>
            </a:extLst>
          </p:cNvPr>
          <p:cNvSpPr/>
          <p:nvPr/>
        </p:nvSpPr>
        <p:spPr>
          <a:xfrm>
            <a:off x="6064250" y="1079500"/>
            <a:ext cx="2222500" cy="584200"/>
          </a:xfrm>
          <a:prstGeom prst="roundRect">
            <a:avLst>
              <a:gd name="adj" fmla="val 10000"/>
            </a:avLst>
          </a:prstGeom>
          <a:solidFill>
            <a:srgbClr val="00BFA5"/>
          </a:solidFill>
          <a:ln w="19050">
            <a:solidFill>
              <a:srgbClr val="FFFFFF"/>
            </a:solidFill>
          </a:ln>
          <a:effectLst>
            <a:outerShdw blurRad="63500" dist="25400" dir="5400000" algn="t" rotWithShape="0">
              <a:srgbClr val="00BFA5">
                <a:alpha val="35000"/>
              </a:srgbClr>
            </a:outerShdw>
          </a:effectLst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100" b="1" dirty="0">
                <a:solidFill>
                  <a:srgbClr val="FFFFFF"/>
                </a:solidFill>
                <a:latin typeface="Arial" pitchFamily="34" charset="0"/>
              </a:rPr>
              <a:t>Panel de Asignación</a:t>
            </a:r>
          </a:p>
          <a:p>
            <a:pPr algn="ctr">
              <a:buNone/>
            </a:pPr>
            <a:r>
              <a:rPr lang="es-ES" sz="900" dirty="0">
                <a:solidFill>
                  <a:srgbClr val="B2DFDB"/>
                </a:solidFill>
                <a:latin typeface="Calibri" pitchFamily="34" charset="0"/>
              </a:rPr>
              <a:t>Propuesta GIS → Presupuesto</a:t>
            </a:r>
          </a:p>
        </p:txBody>
      </p:sp>
      <p:sp>
        <p:nvSpPr>
          <p:cNvPr id="103" name="BoxCarga">
            <a:extLst>
              <a:ext uri="{FF2B5EF4-FFF2-40B4-BE49-F238E27FC236}">
                <a16:creationId xmlns:a16="http://schemas.microsoft.com/office/drawing/2014/main" id="{3EC061EC-3732-BB12-A40C-FFC987A4AE2A}"/>
              </a:ext>
            </a:extLst>
          </p:cNvPr>
          <p:cNvSpPr/>
          <p:nvPr/>
        </p:nvSpPr>
        <p:spPr>
          <a:xfrm>
            <a:off x="857250" y="3302000"/>
            <a:ext cx="2222500" cy="584200"/>
          </a:xfrm>
          <a:prstGeom prst="roundRect">
            <a:avLst>
              <a:gd name="adj" fmla="val 10000"/>
            </a:avLst>
          </a:prstGeom>
          <a:solidFill>
            <a:srgbClr val="00897B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100" b="1" dirty="0">
                <a:solidFill>
                  <a:srgbClr val="FFFFFF"/>
                </a:solidFill>
                <a:latin typeface="Arial" pitchFamily="34" charset="0"/>
              </a:rPr>
              <a:t>Usuario Valida</a:t>
            </a:r>
          </a:p>
          <a:p>
            <a:pPr algn="ctr">
              <a:buNone/>
            </a:pPr>
            <a:r>
              <a:rPr lang="es-ES" sz="900" dirty="0">
                <a:solidFill>
                  <a:srgbClr val="FFCCBC"/>
                </a:solidFill>
                <a:latin typeface="Calibri" pitchFamily="34" charset="0"/>
              </a:rPr>
              <a:t>Confirma la asignación</a:t>
            </a:r>
          </a:p>
        </p:txBody>
      </p:sp>
      <p:sp>
        <p:nvSpPr>
          <p:cNvPr id="104" name="BoxValid">
            <a:extLst>
              <a:ext uri="{FF2B5EF4-FFF2-40B4-BE49-F238E27FC236}">
                <a16:creationId xmlns:a16="http://schemas.microsoft.com/office/drawing/2014/main" id="{551EFFA5-261D-B718-C7BF-33FFD45B2939}"/>
              </a:ext>
            </a:extLst>
          </p:cNvPr>
          <p:cNvSpPr/>
          <p:nvPr/>
        </p:nvSpPr>
        <p:spPr>
          <a:xfrm>
            <a:off x="3460750" y="3302000"/>
            <a:ext cx="2222500" cy="584200"/>
          </a:xfrm>
          <a:prstGeom prst="roundRect">
            <a:avLst>
              <a:gd name="adj" fmla="val 10000"/>
            </a:avLst>
          </a:prstGeom>
          <a:solidFill>
            <a:srgbClr val="BF360C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100" b="1" dirty="0">
                <a:solidFill>
                  <a:srgbClr val="FFFFFF"/>
                </a:solidFill>
                <a:latin typeface="Arial" pitchFamily="34" charset="0"/>
              </a:rPr>
              <a:t>Bindeo</a:t>
            </a:r>
          </a:p>
          <a:p>
            <a:pPr algn="ctr">
              <a:buNone/>
            </a:pPr>
            <a:r>
              <a:rPr lang="es-ES" sz="900" dirty="0">
                <a:solidFill>
                  <a:srgbClr val="B3E5FC"/>
                </a:solidFill>
                <a:latin typeface="Calibri" pitchFamily="34" charset="0"/>
              </a:rPr>
              <a:t>Comprueba la asignación</a:t>
            </a:r>
          </a:p>
        </p:txBody>
      </p:sp>
      <p:sp>
        <p:nvSpPr>
          <p:cNvPr id="105" name="BoxResult">
            <a:extLst>
              <a:ext uri="{FF2B5EF4-FFF2-40B4-BE49-F238E27FC236}">
                <a16:creationId xmlns:a16="http://schemas.microsoft.com/office/drawing/2014/main" id="{7857320A-3077-9FA5-9EE7-A6D4B347EE0B}"/>
              </a:ext>
            </a:extLst>
          </p:cNvPr>
          <p:cNvSpPr/>
          <p:nvPr/>
        </p:nvSpPr>
        <p:spPr>
          <a:xfrm>
            <a:off x="6064250" y="3302000"/>
            <a:ext cx="2222500" cy="584200"/>
          </a:xfrm>
          <a:prstGeom prst="roundRect">
            <a:avLst>
              <a:gd name="adj" fmla="val 10000"/>
            </a:avLst>
          </a:prstGeom>
          <a:solidFill>
            <a:srgbClr val="FF8F00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100" b="1" dirty="0">
                <a:solidFill>
                  <a:srgbClr val="FFFFFF"/>
                </a:solidFill>
                <a:latin typeface="Arial" pitchFamily="34" charset="0"/>
              </a:rPr>
              <a:t>Exporta BC3</a:t>
            </a:r>
          </a:p>
          <a:p>
            <a:pPr algn="ctr">
              <a:buNone/>
            </a:pPr>
            <a:r>
              <a:rPr lang="es-ES" sz="900" dirty="0">
                <a:solidFill>
                  <a:srgbClr val="D1C4E9"/>
                </a:solidFill>
                <a:latin typeface="Calibri" pitchFamily="34" charset="0"/>
              </a:rPr>
              <a:t>Descarga del presupuesto</a:t>
            </a:r>
          </a:p>
        </p:txBody>
      </p:sp>
      <p:cxnSp>
        <p:nvCxnSpPr>
          <p:cNvPr id="106" name="Arr1">
            <a:extLst>
              <a:ext uri="{FF2B5EF4-FFF2-40B4-BE49-F238E27FC236}">
                <a16:creationId xmlns:a16="http://schemas.microsoft.com/office/drawing/2014/main" id="{D21DCF91-92E7-3F44-2F79-59052BD20DE5}"/>
              </a:ext>
            </a:extLst>
          </p:cNvPr>
          <p:cNvCxnSpPr/>
          <p:nvPr/>
        </p:nvCxnSpPr>
        <p:spPr>
          <a:xfrm>
            <a:off x="3079750" y="1346200"/>
            <a:ext cx="381000" cy="0"/>
          </a:xfrm>
          <a:prstGeom prst="line">
            <a:avLst/>
          </a:prstGeom>
          <a:ln w="19050">
            <a:solidFill>
              <a:srgbClr val="00BFA5"/>
            </a:solidFill>
            <a:tailEnd type="triangle" w="med" len="med"/>
          </a:ln>
        </p:spPr>
      </p:cxnSp>
      <p:cxnSp>
        <p:nvCxnSpPr>
          <p:cNvPr id="107" name="Arr2">
            <a:extLst>
              <a:ext uri="{FF2B5EF4-FFF2-40B4-BE49-F238E27FC236}">
                <a16:creationId xmlns:a16="http://schemas.microsoft.com/office/drawing/2014/main" id="{0AD6087B-D475-E458-1D65-6DFFDB0AA997}"/>
              </a:ext>
            </a:extLst>
          </p:cNvPr>
          <p:cNvCxnSpPr/>
          <p:nvPr/>
        </p:nvCxnSpPr>
        <p:spPr>
          <a:xfrm>
            <a:off x="5683250" y="1346200"/>
            <a:ext cx="381000" cy="0"/>
          </a:xfrm>
          <a:prstGeom prst="line">
            <a:avLst/>
          </a:prstGeom>
          <a:ln w="19050">
            <a:solidFill>
              <a:srgbClr val="00BFA5"/>
            </a:solidFill>
            <a:tailEnd type="triangle" w="med" len="med"/>
          </a:ln>
        </p:spPr>
      </p:cxnSp>
      <p:cxnSp>
        <p:nvCxnSpPr>
          <p:cNvPr id="108" name="Arr3">
            <a:extLst>
              <a:ext uri="{FF2B5EF4-FFF2-40B4-BE49-F238E27FC236}">
                <a16:creationId xmlns:a16="http://schemas.microsoft.com/office/drawing/2014/main" id="{00583F2E-6E4A-B5B4-A419-49F423127725}"/>
              </a:ext>
            </a:extLst>
          </p:cNvPr>
          <p:cNvCxnSpPr/>
          <p:nvPr/>
        </p:nvCxnSpPr>
        <p:spPr>
          <a:xfrm flipH="1">
            <a:off x="1968500" y="1663700"/>
            <a:ext cx="5207000" cy="1638300"/>
          </a:xfrm>
          <a:prstGeom prst="line">
            <a:avLst/>
          </a:prstGeom>
          <a:ln w="19050">
            <a:solidFill>
              <a:srgbClr val="00BFA5"/>
            </a:solidFill>
            <a:tailEnd type="triangle" w="med" len="med"/>
          </a:ln>
        </p:spPr>
      </p:cxnSp>
      <p:cxnSp>
        <p:nvCxnSpPr>
          <p:cNvPr id="109" name="Arr4">
            <a:extLst>
              <a:ext uri="{FF2B5EF4-FFF2-40B4-BE49-F238E27FC236}">
                <a16:creationId xmlns:a16="http://schemas.microsoft.com/office/drawing/2014/main" id="{06406EEB-0A27-0E39-3A7A-D597EFD3F8B3}"/>
              </a:ext>
            </a:extLst>
          </p:cNvPr>
          <p:cNvCxnSpPr/>
          <p:nvPr/>
        </p:nvCxnSpPr>
        <p:spPr>
          <a:xfrm>
            <a:off x="3079750" y="3568700"/>
            <a:ext cx="381000" cy="0"/>
          </a:xfrm>
          <a:prstGeom prst="line">
            <a:avLst/>
          </a:prstGeom>
          <a:ln w="19050">
            <a:solidFill>
              <a:srgbClr val="00BFA5"/>
            </a:solidFill>
            <a:tailEnd type="triangle" w="med" len="med"/>
          </a:ln>
        </p:spPr>
      </p:cxnSp>
      <p:cxnSp>
        <p:nvCxnSpPr>
          <p:cNvPr id="110" name="Arr5">
            <a:extLst>
              <a:ext uri="{FF2B5EF4-FFF2-40B4-BE49-F238E27FC236}">
                <a16:creationId xmlns:a16="http://schemas.microsoft.com/office/drawing/2014/main" id="{D87D6BC2-D841-C1B5-52D3-B2292E718CE1}"/>
              </a:ext>
            </a:extLst>
          </p:cNvPr>
          <p:cNvCxnSpPr/>
          <p:nvPr/>
        </p:nvCxnSpPr>
        <p:spPr>
          <a:xfrm>
            <a:off x="5683250" y="3568700"/>
            <a:ext cx="381000" cy="0"/>
          </a:xfrm>
          <a:prstGeom prst="line">
            <a:avLst/>
          </a:prstGeom>
          <a:ln w="19050">
            <a:solidFill>
              <a:srgbClr val="00BFA5"/>
            </a:solidFill>
            <a:tailEnd type="triangle" w="med" len="med"/>
          </a:ln>
        </p:spPr>
      </p:cxnSp>
    </p:spTree>
    <p:extLst>
      <p:ext uri="{BB962C8B-B14F-4D97-AF65-F5344CB8AC3E}">
        <p14:creationId xmlns:p14="http://schemas.microsoft.com/office/powerpoint/2010/main" val="40692914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16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3" name="Shape 1"/>
          <p:cNvSpPr/>
          <p:nvPr/>
        </p:nvSpPr>
        <p:spPr>
          <a:xfrm>
            <a:off x="365760" y="228600"/>
            <a:ext cx="411480" cy="411480"/>
          </a:xfrm>
          <a:prstGeom prst="ellipse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4" name="Text 2"/>
          <p:cNvSpPr/>
          <p:nvPr/>
        </p:nvSpPr>
        <p:spPr>
          <a:xfrm>
            <a:off x="365760" y="22860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/>
              <a:t>9</a:t>
            </a:r>
          </a:p>
        </p:txBody>
      </p:sp>
      <p:sp>
        <p:nvSpPr>
          <p:cNvPr id="5" name="Text 3"/>
          <p:cNvSpPr/>
          <p:nvPr/>
        </p:nvSpPr>
        <p:spPr>
          <a:xfrm>
            <a:off x="868680" y="164592"/>
            <a:ext cx="7772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200" b="1" dirty="0" err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Presupuesto</a:t>
            </a: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</a:t>
            </a:r>
            <a:r>
              <a:rPr lang="en-US" sz="2200" b="1" dirty="0" err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</a:t>
            </a: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QGIS – Addin BC3 + MCP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868680" y="566928"/>
            <a:ext cx="7772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0B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Demo: TOC + Ollama + Qwen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777240" y="621792"/>
            <a:ext cx="7166610" cy="3954780"/>
          </a:xfrm>
          <a:prstGeom prst="rect">
            <a:avLst/>
          </a:prstGeom>
          <a:solidFill>
            <a:srgbClr val="162040"/>
          </a:solidFill>
          <a:ln/>
          <a:effectLst>
            <a:outerShdw blurRad="101600" dist="38100" dir="81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s-ES"/>
          </a:p>
        </p:txBody>
      </p:sp>
      <p:sp>
        <p:nvSpPr>
          <p:cNvPr id="9" name="Shape 6"/>
          <p:cNvSpPr/>
          <p:nvPr/>
        </p:nvSpPr>
        <p:spPr>
          <a:xfrm>
            <a:off x="3154680" y="1764791"/>
            <a:ext cx="864936" cy="838893"/>
          </a:xfrm>
          <a:prstGeom prst="ellipse">
            <a:avLst/>
          </a:prstGeom>
          <a:solidFill>
            <a:srgbClr val="00BFA5">
              <a:alpha val="70000"/>
            </a:srgbClr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0" name="Text 7"/>
          <p:cNvSpPr/>
          <p:nvPr/>
        </p:nvSpPr>
        <p:spPr>
          <a:xfrm>
            <a:off x="3154680" y="1764791"/>
            <a:ext cx="864936" cy="8388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FFFFFF"/>
                </a:solidFill>
              </a:rPr>
              <a:t>▶</a:t>
            </a:r>
            <a:endParaRPr lang="en-US" sz="2000" dirty="0"/>
          </a:p>
        </p:txBody>
      </p:sp>
      <p:sp>
        <p:nvSpPr>
          <p:cNvPr id="17" name="Text 13"/>
          <p:cNvSpPr/>
          <p:nvPr/>
        </p:nvSpPr>
        <p:spPr>
          <a:xfrm>
            <a:off x="320040" y="4114800"/>
            <a:ext cx="53035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📹 Vídeo demo incluido — clic para reproducir</a:t>
            </a:r>
            <a:endParaRPr lang="en-US" sz="900" dirty="0"/>
          </a:p>
        </p:txBody>
      </p:sp>
      <p:sp>
        <p:nvSpPr>
          <p:cNvPr id="18" name="Shape 14"/>
          <p:cNvSpPr/>
          <p:nvPr/>
        </p:nvSpPr>
        <p:spPr>
          <a:xfrm>
            <a:off x="0" y="4754880"/>
            <a:ext cx="9144000" cy="388620"/>
          </a:xfrm>
          <a:prstGeom prst="rect">
            <a:avLst/>
          </a:prstGeom>
          <a:solidFill>
            <a:srgbClr val="050D1A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9" name="Text 15"/>
          <p:cNvSpPr/>
          <p:nvPr/>
        </p:nvSpPr>
        <p:spPr>
          <a:xfrm>
            <a:off x="457200" y="4773168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OpenBIM + IA  |  APOGEA Consulting  |  2026</a:t>
            </a:r>
            <a:endParaRPr lang="en-US" sz="900" dirty="0"/>
          </a:p>
        </p:txBody>
      </p:sp>
      <p:pic>
        <p:nvPicPr>
          <p:cNvPr id="20" name="Copied Picture 20">
            <a:extLst>
              <a:ext uri="{FF2B5EF4-FFF2-40B4-BE49-F238E27FC236}">
                <a16:creationId xmlns:a16="http://schemas.microsoft.com/office/drawing/2014/main" id="{8238525C-7EDA-B80F-7DA8-31E0FCAA97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28000" y="4790440"/>
            <a:ext cx="787400" cy="317500"/>
          </a:xfrm>
          <a:prstGeom prst="rect">
            <a:avLst/>
          </a:prstGeom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DE6C40D8-E7CE-5CA3-D1DA-4E01D1C3582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74180" y="4857602"/>
            <a:ext cx="1332230" cy="208131"/>
          </a:xfrm>
          <a:prstGeom prst="rect">
            <a:avLst/>
          </a:prstGeom>
        </p:spPr>
      </p:pic>
      <p:pic>
        <p:nvPicPr>
          <p:cNvPr id="11" name="MCP-QGIS-BC3">
            <a:hlinkClick r:id="" action="ppaction://media"/>
            <a:extLst>
              <a:ext uri="{FF2B5EF4-FFF2-40B4-BE49-F238E27FC236}">
                <a16:creationId xmlns:a16="http://schemas.microsoft.com/office/drawing/2014/main" id="{E1339C4F-9647-42C4-665D-AA72BB17A65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64882" y="774013"/>
            <a:ext cx="6791325" cy="3650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5234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826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162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D0A69BC-83D3-6050-8E70-8D726E3CB6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92A95031-BBF2-B61F-5107-5BE679863FFB}"/>
              </a:ext>
            </a:extLst>
          </p:cNvPr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3" name="Shape 1">
            <a:extLst>
              <a:ext uri="{FF2B5EF4-FFF2-40B4-BE49-F238E27FC236}">
                <a16:creationId xmlns:a16="http://schemas.microsoft.com/office/drawing/2014/main" id="{4F3BA55C-C6AF-6A3D-F102-603284980B77}"/>
              </a:ext>
            </a:extLst>
          </p:cNvPr>
          <p:cNvSpPr/>
          <p:nvPr/>
        </p:nvSpPr>
        <p:spPr>
          <a:xfrm>
            <a:off x="365760" y="228600"/>
            <a:ext cx="411480" cy="411480"/>
          </a:xfrm>
          <a:prstGeom prst="ellipse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9A458254-F76C-C96D-678E-46CF9ACACEFC}"/>
              </a:ext>
            </a:extLst>
          </p:cNvPr>
          <p:cNvSpPr/>
          <p:nvPr/>
        </p:nvSpPr>
        <p:spPr>
          <a:xfrm>
            <a:off x="365760" y="22860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/>
              <a:t>10</a:t>
            </a:r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44750295-3E65-A668-2852-321D47AA3E3C}"/>
              </a:ext>
            </a:extLst>
          </p:cNvPr>
          <p:cNvSpPr/>
          <p:nvPr/>
        </p:nvSpPr>
        <p:spPr>
          <a:xfrm>
            <a:off x="868680" y="164592"/>
            <a:ext cx="8046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 err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Comprobar</a:t>
            </a: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</a:t>
            </a:r>
            <a:r>
              <a:rPr lang="en-US" sz="2200" b="1" dirty="0" err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Normativa</a:t>
            </a: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– TOC + </a:t>
            </a:r>
            <a:r>
              <a:rPr lang="en-US" sz="2200" b="1" dirty="0" err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NotebookLM</a:t>
            </a: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+ Claude - MCP</a:t>
            </a:r>
            <a:endParaRPr lang="en-US" sz="2200" dirty="0"/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136E874A-6AED-3BF5-F680-CD584AB4BD55}"/>
              </a:ext>
            </a:extLst>
          </p:cNvPr>
          <p:cNvSpPr/>
          <p:nvPr/>
        </p:nvSpPr>
        <p:spPr>
          <a:xfrm>
            <a:off x="868680" y="566928"/>
            <a:ext cx="7772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0B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Demo: TOC + MCP + </a:t>
            </a:r>
            <a:r>
              <a:rPr lang="en-US" sz="1200" i="1" dirty="0" err="1">
                <a:solidFill>
                  <a:srgbClr val="00B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NotebookLM</a:t>
            </a:r>
            <a:endParaRPr lang="en-US" sz="1200" dirty="0"/>
          </a:p>
        </p:txBody>
      </p:sp>
      <p:sp>
        <p:nvSpPr>
          <p:cNvPr id="18" name="Shape 14">
            <a:extLst>
              <a:ext uri="{FF2B5EF4-FFF2-40B4-BE49-F238E27FC236}">
                <a16:creationId xmlns:a16="http://schemas.microsoft.com/office/drawing/2014/main" id="{A778BF09-ADEC-5C24-81B5-1A3821F8316D}"/>
              </a:ext>
            </a:extLst>
          </p:cNvPr>
          <p:cNvSpPr/>
          <p:nvPr/>
        </p:nvSpPr>
        <p:spPr>
          <a:xfrm>
            <a:off x="0" y="4754880"/>
            <a:ext cx="9144000" cy="388620"/>
          </a:xfrm>
          <a:prstGeom prst="rect">
            <a:avLst/>
          </a:prstGeom>
          <a:solidFill>
            <a:srgbClr val="050D1A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9" name="Text 15">
            <a:extLst>
              <a:ext uri="{FF2B5EF4-FFF2-40B4-BE49-F238E27FC236}">
                <a16:creationId xmlns:a16="http://schemas.microsoft.com/office/drawing/2014/main" id="{69CE5A30-F791-FF41-B6F9-32B252B915C9}"/>
              </a:ext>
            </a:extLst>
          </p:cNvPr>
          <p:cNvSpPr/>
          <p:nvPr/>
        </p:nvSpPr>
        <p:spPr>
          <a:xfrm>
            <a:off x="457200" y="4773168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OpenBIM + IA  |  APOGEA Consulting  |  2026</a:t>
            </a:r>
            <a:endParaRPr lang="en-US" sz="900" dirty="0"/>
          </a:p>
        </p:txBody>
      </p:sp>
      <p:pic>
        <p:nvPicPr>
          <p:cNvPr id="20" name="Copied Picture 20">
            <a:extLst>
              <a:ext uri="{FF2B5EF4-FFF2-40B4-BE49-F238E27FC236}">
                <a16:creationId xmlns:a16="http://schemas.microsoft.com/office/drawing/2014/main" id="{AF42976A-EAE4-2E6C-1251-3D27E195F2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8000" y="4790440"/>
            <a:ext cx="787400" cy="317500"/>
          </a:xfrm>
          <a:prstGeom prst="rect">
            <a:avLst/>
          </a:prstGeom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E782CB44-FD41-666D-15F3-EDBCBDB59C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4180" y="4857602"/>
            <a:ext cx="1332230" cy="208131"/>
          </a:xfrm>
          <a:prstGeom prst="rect">
            <a:avLst/>
          </a:prstGeom>
        </p:spPr>
      </p:pic>
      <p:sp>
        <p:nvSpPr>
          <p:cNvPr id="100" name="BoxVisor">
            <a:extLst>
              <a:ext uri="{FF2B5EF4-FFF2-40B4-BE49-F238E27FC236}">
                <a16:creationId xmlns:a16="http://schemas.microsoft.com/office/drawing/2014/main" id="{A3698640-E208-3C41-B17A-824F8C720CCF}"/>
              </a:ext>
            </a:extLst>
          </p:cNvPr>
          <p:cNvSpPr/>
          <p:nvPr/>
        </p:nvSpPr>
        <p:spPr>
          <a:xfrm>
            <a:off x="857250" y="1079500"/>
            <a:ext cx="2222500" cy="584200"/>
          </a:xfrm>
          <a:prstGeom prst="roundRect">
            <a:avLst>
              <a:gd name="adj" fmla="val 10000"/>
            </a:avLst>
          </a:prstGeom>
          <a:solidFill>
            <a:srgbClr val="1565C0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100" b="1" dirty="0">
                <a:solidFill>
                  <a:srgbClr val="FFFFFF"/>
                </a:solidFill>
                <a:latin typeface="Arial" pitchFamily="34" charset="0"/>
              </a:rPr>
              <a:t>Conecto NotebookLM</a:t>
            </a:r>
          </a:p>
          <a:p>
            <a:pPr algn="ctr">
              <a:buNone/>
            </a:pPr>
            <a:r>
              <a:rPr lang="es-ES" sz="900" dirty="0">
                <a:solidFill>
                  <a:srgbClr val="B3E5FC"/>
                </a:solidFill>
                <a:latin typeface="Calibri" pitchFamily="34" charset="0"/>
              </a:rPr>
              <a:t>Cuaderno con datos del proyecto</a:t>
            </a:r>
          </a:p>
        </p:txBody>
      </p:sp>
      <p:sp>
        <p:nvSpPr>
          <p:cNvPr id="101" name="BoxPeticion">
            <a:extLst>
              <a:ext uri="{FF2B5EF4-FFF2-40B4-BE49-F238E27FC236}">
                <a16:creationId xmlns:a16="http://schemas.microsoft.com/office/drawing/2014/main" id="{360351D2-0BA7-10FC-BFFF-A188A9F9BE8C}"/>
              </a:ext>
            </a:extLst>
          </p:cNvPr>
          <p:cNvSpPr/>
          <p:nvPr/>
        </p:nvSpPr>
        <p:spPr>
          <a:xfrm>
            <a:off x="3460750" y="1079500"/>
            <a:ext cx="2222500" cy="584200"/>
          </a:xfrm>
          <a:prstGeom prst="roundRect">
            <a:avLst>
              <a:gd name="adj" fmla="val 10000"/>
            </a:avLst>
          </a:prstGeom>
          <a:solidFill>
            <a:srgbClr val="7C4DFF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100" b="1" dirty="0">
                <a:solidFill>
                  <a:srgbClr val="FFFFFF"/>
                </a:solidFill>
                <a:latin typeface="Arial" pitchFamily="34" charset="0"/>
              </a:rPr>
              <a:t>Cargo Documentación</a:t>
            </a:r>
          </a:p>
          <a:p>
            <a:pPr algn="ctr">
              <a:buNone/>
            </a:pPr>
            <a:r>
              <a:rPr lang="es-ES" sz="900" dirty="0">
                <a:solidFill>
                  <a:srgbClr val="D1C4E9"/>
                </a:solidFill>
                <a:latin typeface="Calibri" pitchFamily="34" charset="0"/>
              </a:rPr>
              <a:t>Planos y memoria de fontanería</a:t>
            </a:r>
          </a:p>
        </p:txBody>
      </p:sp>
      <p:sp>
        <p:nvSpPr>
          <p:cNvPr id="102" name="BoxClaude">
            <a:extLst>
              <a:ext uri="{FF2B5EF4-FFF2-40B4-BE49-F238E27FC236}">
                <a16:creationId xmlns:a16="http://schemas.microsoft.com/office/drawing/2014/main" id="{F24D6282-5BBB-D8E4-9C8B-CE6CA950BFF7}"/>
              </a:ext>
            </a:extLst>
          </p:cNvPr>
          <p:cNvSpPr/>
          <p:nvPr/>
        </p:nvSpPr>
        <p:spPr>
          <a:xfrm>
            <a:off x="6064250" y="1079500"/>
            <a:ext cx="2222500" cy="584200"/>
          </a:xfrm>
          <a:prstGeom prst="roundRect">
            <a:avLst>
              <a:gd name="adj" fmla="val 10000"/>
            </a:avLst>
          </a:prstGeom>
          <a:solidFill>
            <a:srgbClr val="00BFA5"/>
          </a:solidFill>
          <a:ln w="19050">
            <a:solidFill>
              <a:srgbClr val="FFFFFF"/>
            </a:solidFill>
          </a:ln>
          <a:effectLst>
            <a:outerShdw blurRad="63500" dist="25400" dir="5400000" algn="t" rotWithShape="0">
              <a:srgbClr val="00BFA5">
                <a:alpha val="35000"/>
              </a:srgbClr>
            </a:outerShdw>
          </a:effectLst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100" b="1" dirty="0">
                <a:solidFill>
                  <a:srgbClr val="FFFFFF"/>
                </a:solidFill>
                <a:latin typeface="Arial" pitchFamily="34" charset="0"/>
              </a:rPr>
              <a:t>Defino Comprobación</a:t>
            </a:r>
          </a:p>
          <a:p>
            <a:pPr algn="ctr">
              <a:buNone/>
            </a:pPr>
            <a:r>
              <a:rPr lang="es-ES" sz="900" dirty="0">
                <a:solidFill>
                  <a:srgbClr val="B2DFDB"/>
                </a:solidFill>
                <a:latin typeface="Calibri" pitchFamily="34" charset="0"/>
              </a:rPr>
              <a:t>Criterios de cumplimiento</a:t>
            </a:r>
          </a:p>
        </p:txBody>
      </p:sp>
      <p:sp>
        <p:nvSpPr>
          <p:cNvPr id="103" name="BoxCarga">
            <a:extLst>
              <a:ext uri="{FF2B5EF4-FFF2-40B4-BE49-F238E27FC236}">
                <a16:creationId xmlns:a16="http://schemas.microsoft.com/office/drawing/2014/main" id="{BFE96334-87EE-F468-B79D-51C3BEDF7E83}"/>
              </a:ext>
            </a:extLst>
          </p:cNvPr>
          <p:cNvSpPr/>
          <p:nvPr/>
        </p:nvSpPr>
        <p:spPr>
          <a:xfrm>
            <a:off x="857250" y="3302000"/>
            <a:ext cx="2222500" cy="584200"/>
          </a:xfrm>
          <a:prstGeom prst="roundRect">
            <a:avLst>
              <a:gd name="adj" fmla="val 10000"/>
            </a:avLst>
          </a:prstGeom>
          <a:solidFill>
            <a:srgbClr val="00897B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100" b="1" dirty="0">
                <a:solidFill>
                  <a:srgbClr val="FFFFFF"/>
                </a:solidFill>
                <a:latin typeface="Arial" pitchFamily="34" charset="0"/>
              </a:rPr>
              <a:t>Analizo Instalación</a:t>
            </a:r>
          </a:p>
          <a:p>
            <a:pPr algn="ctr">
              <a:buNone/>
            </a:pPr>
            <a:r>
              <a:rPr lang="es-ES" sz="900" dirty="0">
                <a:solidFill>
                  <a:srgbClr val="FFCCBC"/>
                </a:solidFill>
                <a:latin typeface="Calibri" pitchFamily="34" charset="0"/>
              </a:rPr>
              <a:t>IA revisa la fontanería</a:t>
            </a:r>
          </a:p>
        </p:txBody>
      </p:sp>
      <p:sp>
        <p:nvSpPr>
          <p:cNvPr id="104" name="BoxValid">
            <a:extLst>
              <a:ext uri="{FF2B5EF4-FFF2-40B4-BE49-F238E27FC236}">
                <a16:creationId xmlns:a16="http://schemas.microsoft.com/office/drawing/2014/main" id="{2E35EE2D-EA32-C269-9FC6-6D8B7FDBCB3F}"/>
              </a:ext>
            </a:extLst>
          </p:cNvPr>
          <p:cNvSpPr/>
          <p:nvPr/>
        </p:nvSpPr>
        <p:spPr>
          <a:xfrm>
            <a:off x="3460750" y="3302000"/>
            <a:ext cx="2222500" cy="584200"/>
          </a:xfrm>
          <a:prstGeom prst="roundRect">
            <a:avLst>
              <a:gd name="adj" fmla="val 10000"/>
            </a:avLst>
          </a:prstGeom>
          <a:solidFill>
            <a:srgbClr val="BF360C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100" b="1" dirty="0">
                <a:solidFill>
                  <a:srgbClr val="FFFFFF"/>
                </a:solidFill>
                <a:latin typeface="Arial" pitchFamily="34" charset="0"/>
              </a:rPr>
              <a:t>Reviso Resultados</a:t>
            </a:r>
          </a:p>
          <a:p>
            <a:pPr algn="ctr">
              <a:buNone/>
            </a:pPr>
            <a:r>
              <a:rPr lang="es-ES" sz="900" dirty="0">
                <a:solidFill>
                  <a:srgbClr val="B3E5FC"/>
                </a:solidFill>
                <a:latin typeface="Calibri" pitchFamily="34" charset="0"/>
              </a:rPr>
              <a:t>Incumplimientos detectados</a:t>
            </a:r>
          </a:p>
        </p:txBody>
      </p:sp>
      <p:sp>
        <p:nvSpPr>
          <p:cNvPr id="105" name="BoxResult">
            <a:extLst>
              <a:ext uri="{FF2B5EF4-FFF2-40B4-BE49-F238E27FC236}">
                <a16:creationId xmlns:a16="http://schemas.microsoft.com/office/drawing/2014/main" id="{9DDD004C-AE6D-CFEC-791C-D1724D015AA1}"/>
              </a:ext>
            </a:extLst>
          </p:cNvPr>
          <p:cNvSpPr/>
          <p:nvPr/>
        </p:nvSpPr>
        <p:spPr>
          <a:xfrm>
            <a:off x="6064250" y="3302000"/>
            <a:ext cx="2222500" cy="584200"/>
          </a:xfrm>
          <a:prstGeom prst="roundRect">
            <a:avLst>
              <a:gd name="adj" fmla="val 10000"/>
            </a:avLst>
          </a:prstGeom>
          <a:solidFill>
            <a:srgbClr val="FF8F00"/>
          </a:solidFill>
          <a:ln>
            <a:noFill/>
          </a:ln>
        </p:spPr>
        <p:txBody>
          <a:bodyPr wrap="square" lIns="36000" tIns="18000" rIns="36000" bIns="18000" anchor="ctr"/>
          <a:lstStyle/>
          <a:p>
            <a:pPr algn="ctr">
              <a:buNone/>
            </a:pPr>
            <a:r>
              <a:rPr lang="es-ES" sz="1100" b="1" dirty="0">
                <a:solidFill>
                  <a:srgbClr val="FFFFFF"/>
                </a:solidFill>
                <a:latin typeface="Arial" pitchFamily="34" charset="0"/>
              </a:rPr>
              <a:t>Genero Informe</a:t>
            </a:r>
          </a:p>
          <a:p>
            <a:pPr algn="ctr">
              <a:buNone/>
            </a:pPr>
            <a:r>
              <a:rPr lang="es-ES" sz="900" dirty="0">
                <a:solidFill>
                  <a:srgbClr val="D1C4E9"/>
                </a:solidFill>
                <a:latin typeface="Calibri" pitchFamily="34" charset="0"/>
              </a:rPr>
              <a:t>Exporto reporte de cumplimiento</a:t>
            </a:r>
          </a:p>
        </p:txBody>
      </p:sp>
      <p:cxnSp>
        <p:nvCxnSpPr>
          <p:cNvPr id="106" name="Arr1">
            <a:extLst>
              <a:ext uri="{FF2B5EF4-FFF2-40B4-BE49-F238E27FC236}">
                <a16:creationId xmlns:a16="http://schemas.microsoft.com/office/drawing/2014/main" id="{DF063894-4227-7244-1E59-DBE522BA9141}"/>
              </a:ext>
            </a:extLst>
          </p:cNvPr>
          <p:cNvCxnSpPr/>
          <p:nvPr/>
        </p:nvCxnSpPr>
        <p:spPr>
          <a:xfrm>
            <a:off x="3079750" y="1346200"/>
            <a:ext cx="381000" cy="0"/>
          </a:xfrm>
          <a:prstGeom prst="line">
            <a:avLst/>
          </a:prstGeom>
          <a:ln w="19050">
            <a:solidFill>
              <a:srgbClr val="00BFA5"/>
            </a:solidFill>
            <a:tailEnd type="triangle" w="med" len="med"/>
          </a:ln>
        </p:spPr>
      </p:cxnSp>
      <p:cxnSp>
        <p:nvCxnSpPr>
          <p:cNvPr id="107" name="Arr2">
            <a:extLst>
              <a:ext uri="{FF2B5EF4-FFF2-40B4-BE49-F238E27FC236}">
                <a16:creationId xmlns:a16="http://schemas.microsoft.com/office/drawing/2014/main" id="{32356495-225B-BE1D-1F9F-BB2ED7A26AC0}"/>
              </a:ext>
            </a:extLst>
          </p:cNvPr>
          <p:cNvCxnSpPr/>
          <p:nvPr/>
        </p:nvCxnSpPr>
        <p:spPr>
          <a:xfrm>
            <a:off x="5683250" y="1346200"/>
            <a:ext cx="381000" cy="0"/>
          </a:xfrm>
          <a:prstGeom prst="line">
            <a:avLst/>
          </a:prstGeom>
          <a:ln w="19050">
            <a:solidFill>
              <a:srgbClr val="00BFA5"/>
            </a:solidFill>
            <a:tailEnd type="triangle" w="med" len="med"/>
          </a:ln>
        </p:spPr>
      </p:cxnSp>
      <p:cxnSp>
        <p:nvCxnSpPr>
          <p:cNvPr id="108" name="Arr3">
            <a:extLst>
              <a:ext uri="{FF2B5EF4-FFF2-40B4-BE49-F238E27FC236}">
                <a16:creationId xmlns:a16="http://schemas.microsoft.com/office/drawing/2014/main" id="{39C63269-AF1E-8A65-8C42-7E2D4ADB1FFA}"/>
              </a:ext>
            </a:extLst>
          </p:cNvPr>
          <p:cNvCxnSpPr/>
          <p:nvPr/>
        </p:nvCxnSpPr>
        <p:spPr>
          <a:xfrm flipH="1">
            <a:off x="1968500" y="1663700"/>
            <a:ext cx="5207000" cy="1638300"/>
          </a:xfrm>
          <a:prstGeom prst="line">
            <a:avLst/>
          </a:prstGeom>
          <a:ln w="19050">
            <a:solidFill>
              <a:srgbClr val="00BFA5"/>
            </a:solidFill>
            <a:tailEnd type="triangle" w="med" len="med"/>
          </a:ln>
        </p:spPr>
      </p:cxnSp>
      <p:cxnSp>
        <p:nvCxnSpPr>
          <p:cNvPr id="109" name="Arr4">
            <a:extLst>
              <a:ext uri="{FF2B5EF4-FFF2-40B4-BE49-F238E27FC236}">
                <a16:creationId xmlns:a16="http://schemas.microsoft.com/office/drawing/2014/main" id="{9E1D00DC-5914-65B0-498E-F4F82C139BE2}"/>
              </a:ext>
            </a:extLst>
          </p:cNvPr>
          <p:cNvCxnSpPr/>
          <p:nvPr/>
        </p:nvCxnSpPr>
        <p:spPr>
          <a:xfrm>
            <a:off x="3079750" y="3568700"/>
            <a:ext cx="381000" cy="0"/>
          </a:xfrm>
          <a:prstGeom prst="line">
            <a:avLst/>
          </a:prstGeom>
          <a:ln w="19050">
            <a:solidFill>
              <a:srgbClr val="00BFA5"/>
            </a:solidFill>
            <a:tailEnd type="triangle" w="med" len="med"/>
          </a:ln>
        </p:spPr>
      </p:cxnSp>
      <p:cxnSp>
        <p:nvCxnSpPr>
          <p:cNvPr id="110" name="Arr5">
            <a:extLst>
              <a:ext uri="{FF2B5EF4-FFF2-40B4-BE49-F238E27FC236}">
                <a16:creationId xmlns:a16="http://schemas.microsoft.com/office/drawing/2014/main" id="{A60497C1-7ED8-9BD8-A077-D56E9D00223C}"/>
              </a:ext>
            </a:extLst>
          </p:cNvPr>
          <p:cNvCxnSpPr/>
          <p:nvPr/>
        </p:nvCxnSpPr>
        <p:spPr>
          <a:xfrm>
            <a:off x="5683250" y="3568700"/>
            <a:ext cx="381000" cy="0"/>
          </a:xfrm>
          <a:prstGeom prst="line">
            <a:avLst/>
          </a:prstGeom>
          <a:ln w="19050">
            <a:solidFill>
              <a:srgbClr val="00BFA5"/>
            </a:solidFill>
            <a:tailEnd type="triangle" w="med" len="med"/>
          </a:ln>
        </p:spPr>
      </p:cxnSp>
    </p:spTree>
    <p:extLst>
      <p:ext uri="{BB962C8B-B14F-4D97-AF65-F5344CB8AC3E}">
        <p14:creationId xmlns:p14="http://schemas.microsoft.com/office/powerpoint/2010/main" val="13392012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16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3" name="Shape 1"/>
          <p:cNvSpPr/>
          <p:nvPr/>
        </p:nvSpPr>
        <p:spPr>
          <a:xfrm>
            <a:off x="365760" y="228600"/>
            <a:ext cx="411480" cy="411480"/>
          </a:xfrm>
          <a:prstGeom prst="ellipse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4" name="Text 2"/>
          <p:cNvSpPr/>
          <p:nvPr/>
        </p:nvSpPr>
        <p:spPr>
          <a:xfrm>
            <a:off x="365760" y="22860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/>
              <a:t>10</a:t>
            </a:r>
          </a:p>
        </p:txBody>
      </p:sp>
      <p:sp>
        <p:nvSpPr>
          <p:cNvPr id="5" name="Text 3"/>
          <p:cNvSpPr/>
          <p:nvPr/>
        </p:nvSpPr>
        <p:spPr>
          <a:xfrm>
            <a:off x="868680" y="164592"/>
            <a:ext cx="7772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200" b="1" dirty="0" err="1">
                <a:solidFill>
                  <a:srgbClr val="FFFFFF"/>
                </a:solidFill>
                <a:latin typeface="Arial" pitchFamily="34" charset="0"/>
                <a:cs typeface="Arial" pitchFamily="34" charset="-120"/>
              </a:rPr>
              <a:t>Comprobar</a:t>
            </a:r>
            <a:r>
              <a:rPr lang="en-US" sz="2200" b="1" dirty="0">
                <a:solidFill>
                  <a:srgbClr val="FFFFFF"/>
                </a:solidFill>
                <a:latin typeface="Arial" pitchFamily="34" charset="0"/>
                <a:cs typeface="Arial" pitchFamily="34" charset="-120"/>
              </a:rPr>
              <a:t> </a:t>
            </a:r>
            <a:r>
              <a:rPr lang="en-US" sz="2200" b="1" dirty="0" err="1">
                <a:solidFill>
                  <a:srgbClr val="FFFFFF"/>
                </a:solidFill>
                <a:latin typeface="Arial" pitchFamily="34" charset="0"/>
                <a:cs typeface="Arial" pitchFamily="34" charset="-120"/>
              </a:rPr>
              <a:t>Normativa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868680" y="566928"/>
            <a:ext cx="7772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0B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Demo: TOC + Ollama + Qwen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777240" y="621792"/>
            <a:ext cx="7166610" cy="3954780"/>
          </a:xfrm>
          <a:prstGeom prst="rect">
            <a:avLst/>
          </a:prstGeom>
          <a:solidFill>
            <a:srgbClr val="162040"/>
          </a:solidFill>
          <a:ln/>
          <a:effectLst>
            <a:outerShdw blurRad="101600" dist="38100" dir="81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s-ES"/>
          </a:p>
        </p:txBody>
      </p:sp>
      <p:sp>
        <p:nvSpPr>
          <p:cNvPr id="9" name="Shape 6"/>
          <p:cNvSpPr/>
          <p:nvPr/>
        </p:nvSpPr>
        <p:spPr>
          <a:xfrm>
            <a:off x="3154680" y="1764791"/>
            <a:ext cx="864936" cy="838893"/>
          </a:xfrm>
          <a:prstGeom prst="ellipse">
            <a:avLst/>
          </a:prstGeom>
          <a:solidFill>
            <a:srgbClr val="00BFA5">
              <a:alpha val="70000"/>
            </a:srgbClr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0" name="Text 7"/>
          <p:cNvSpPr/>
          <p:nvPr/>
        </p:nvSpPr>
        <p:spPr>
          <a:xfrm>
            <a:off x="3154680" y="1764791"/>
            <a:ext cx="864936" cy="8388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FFFFFF"/>
                </a:solidFill>
              </a:rPr>
              <a:t>▶</a:t>
            </a:r>
            <a:endParaRPr lang="en-US" sz="2000" dirty="0"/>
          </a:p>
        </p:txBody>
      </p:sp>
      <p:sp>
        <p:nvSpPr>
          <p:cNvPr id="17" name="Text 13"/>
          <p:cNvSpPr/>
          <p:nvPr/>
        </p:nvSpPr>
        <p:spPr>
          <a:xfrm>
            <a:off x="320040" y="4114800"/>
            <a:ext cx="53035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📹 Vídeo demo incluido — clic para reproducir</a:t>
            </a:r>
            <a:endParaRPr lang="en-US" sz="900" dirty="0"/>
          </a:p>
        </p:txBody>
      </p:sp>
      <p:sp>
        <p:nvSpPr>
          <p:cNvPr id="18" name="Shape 14"/>
          <p:cNvSpPr/>
          <p:nvPr/>
        </p:nvSpPr>
        <p:spPr>
          <a:xfrm>
            <a:off x="0" y="4754880"/>
            <a:ext cx="9144000" cy="388620"/>
          </a:xfrm>
          <a:prstGeom prst="rect">
            <a:avLst/>
          </a:prstGeom>
          <a:solidFill>
            <a:srgbClr val="050D1A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9" name="Text 15"/>
          <p:cNvSpPr/>
          <p:nvPr/>
        </p:nvSpPr>
        <p:spPr>
          <a:xfrm>
            <a:off x="457200" y="4773168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OpenBIM + IA  |  APOGEA Consulting  |  2026</a:t>
            </a:r>
            <a:endParaRPr lang="en-US" sz="900" dirty="0"/>
          </a:p>
        </p:txBody>
      </p:sp>
      <p:pic>
        <p:nvPicPr>
          <p:cNvPr id="20" name="Copied Picture 20">
            <a:extLst>
              <a:ext uri="{FF2B5EF4-FFF2-40B4-BE49-F238E27FC236}">
                <a16:creationId xmlns:a16="http://schemas.microsoft.com/office/drawing/2014/main" id="{8238525C-7EDA-B80F-7DA8-31E0FCAA97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28000" y="4790440"/>
            <a:ext cx="787400" cy="317500"/>
          </a:xfrm>
          <a:prstGeom prst="rect">
            <a:avLst/>
          </a:prstGeom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DE6C40D8-E7CE-5CA3-D1DA-4E01D1C3582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74180" y="4857602"/>
            <a:ext cx="1332230" cy="208131"/>
          </a:xfrm>
          <a:prstGeom prst="rect">
            <a:avLst/>
          </a:prstGeom>
        </p:spPr>
      </p:pic>
      <p:pic>
        <p:nvPicPr>
          <p:cNvPr id="8" name="NoteBookLM-TOC">
            <a:hlinkClick r:id="" action="ppaction://media"/>
            <a:extLst>
              <a:ext uri="{FF2B5EF4-FFF2-40B4-BE49-F238E27FC236}">
                <a16:creationId xmlns:a16="http://schemas.microsoft.com/office/drawing/2014/main" id="{527408C9-ACE6-E0F8-6057-CD4B22A898F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68680" y="704088"/>
            <a:ext cx="6940935" cy="3730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680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37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16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3" name="Shape 1"/>
          <p:cNvSpPr/>
          <p:nvPr/>
        </p:nvSpPr>
        <p:spPr>
          <a:xfrm>
            <a:off x="365760" y="228600"/>
            <a:ext cx="411480" cy="411480"/>
          </a:xfrm>
          <a:prstGeom prst="ellipse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4" name="Text 2"/>
          <p:cNvSpPr/>
          <p:nvPr/>
        </p:nvSpPr>
        <p:spPr>
          <a:xfrm>
            <a:off x="365760" y="22860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/>
              <a:t>10</a:t>
            </a:r>
          </a:p>
        </p:txBody>
      </p:sp>
      <p:sp>
        <p:nvSpPr>
          <p:cNvPr id="5" name="Text 3"/>
          <p:cNvSpPr/>
          <p:nvPr/>
        </p:nvSpPr>
        <p:spPr>
          <a:xfrm>
            <a:off x="868680" y="164592"/>
            <a:ext cx="7772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200" b="1" dirty="0" err="1">
                <a:solidFill>
                  <a:srgbClr val="FFFFFF"/>
                </a:solidFill>
                <a:latin typeface="Arial" pitchFamily="34" charset="0"/>
                <a:cs typeface="Arial" pitchFamily="34" charset="-120"/>
              </a:rPr>
              <a:t>Comprobar</a:t>
            </a:r>
            <a:r>
              <a:rPr lang="en-US" sz="2200" b="1" dirty="0">
                <a:solidFill>
                  <a:srgbClr val="FFFFFF"/>
                </a:solidFill>
                <a:latin typeface="Arial" pitchFamily="34" charset="0"/>
                <a:cs typeface="Arial" pitchFamily="34" charset="-120"/>
              </a:rPr>
              <a:t> </a:t>
            </a:r>
            <a:r>
              <a:rPr lang="en-US" sz="2200" b="1" dirty="0" err="1">
                <a:solidFill>
                  <a:srgbClr val="FFFFFF"/>
                </a:solidFill>
                <a:latin typeface="Arial" pitchFamily="34" charset="0"/>
                <a:cs typeface="Arial" pitchFamily="34" charset="-120"/>
              </a:rPr>
              <a:t>Normativa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868680" y="566928"/>
            <a:ext cx="7772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0B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Demo: TOC + Ollama + Qwen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777240" y="621792"/>
            <a:ext cx="7166610" cy="3954780"/>
          </a:xfrm>
          <a:prstGeom prst="rect">
            <a:avLst/>
          </a:prstGeom>
          <a:solidFill>
            <a:srgbClr val="162040"/>
          </a:solidFill>
          <a:ln/>
          <a:effectLst>
            <a:outerShdw blurRad="101600" dist="38100" dir="81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s-ES"/>
          </a:p>
        </p:txBody>
      </p:sp>
      <p:sp>
        <p:nvSpPr>
          <p:cNvPr id="9" name="Shape 6"/>
          <p:cNvSpPr/>
          <p:nvPr/>
        </p:nvSpPr>
        <p:spPr>
          <a:xfrm>
            <a:off x="3154680" y="1764791"/>
            <a:ext cx="864936" cy="838893"/>
          </a:xfrm>
          <a:prstGeom prst="ellipse">
            <a:avLst/>
          </a:prstGeom>
          <a:solidFill>
            <a:srgbClr val="00BFA5">
              <a:alpha val="70000"/>
            </a:srgbClr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0" name="Text 7"/>
          <p:cNvSpPr/>
          <p:nvPr/>
        </p:nvSpPr>
        <p:spPr>
          <a:xfrm>
            <a:off x="3154680" y="1764791"/>
            <a:ext cx="864936" cy="8388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FFFFFF"/>
                </a:solidFill>
              </a:rPr>
              <a:t>▶</a:t>
            </a:r>
            <a:endParaRPr lang="en-US" sz="2000" dirty="0"/>
          </a:p>
        </p:txBody>
      </p:sp>
      <p:sp>
        <p:nvSpPr>
          <p:cNvPr id="17" name="Text 13"/>
          <p:cNvSpPr/>
          <p:nvPr/>
        </p:nvSpPr>
        <p:spPr>
          <a:xfrm>
            <a:off x="320040" y="4114800"/>
            <a:ext cx="53035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📹 Vídeo demo incluido — clic para reproducir</a:t>
            </a:r>
            <a:endParaRPr lang="en-US" sz="900" dirty="0"/>
          </a:p>
        </p:txBody>
      </p:sp>
      <p:sp>
        <p:nvSpPr>
          <p:cNvPr id="18" name="Shape 14"/>
          <p:cNvSpPr/>
          <p:nvPr/>
        </p:nvSpPr>
        <p:spPr>
          <a:xfrm>
            <a:off x="0" y="4754880"/>
            <a:ext cx="9144000" cy="388620"/>
          </a:xfrm>
          <a:prstGeom prst="rect">
            <a:avLst/>
          </a:prstGeom>
          <a:solidFill>
            <a:srgbClr val="050D1A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9" name="Text 15"/>
          <p:cNvSpPr/>
          <p:nvPr/>
        </p:nvSpPr>
        <p:spPr>
          <a:xfrm>
            <a:off x="457200" y="4773168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OpenBIM + IA  |  APOGEA Consulting  |  2026</a:t>
            </a:r>
            <a:endParaRPr lang="en-US" sz="900" dirty="0"/>
          </a:p>
        </p:txBody>
      </p:sp>
      <p:pic>
        <p:nvPicPr>
          <p:cNvPr id="20" name="Copied Picture 20">
            <a:extLst>
              <a:ext uri="{FF2B5EF4-FFF2-40B4-BE49-F238E27FC236}">
                <a16:creationId xmlns:a16="http://schemas.microsoft.com/office/drawing/2014/main" id="{8238525C-7EDA-B80F-7DA8-31E0FCAA97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28000" y="4790440"/>
            <a:ext cx="787400" cy="317500"/>
          </a:xfrm>
          <a:prstGeom prst="rect">
            <a:avLst/>
          </a:prstGeom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DE6C40D8-E7CE-5CA3-D1DA-4E01D1C3582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74180" y="4857602"/>
            <a:ext cx="1332230" cy="208131"/>
          </a:xfrm>
          <a:prstGeom prst="rect">
            <a:avLst/>
          </a:prstGeom>
        </p:spPr>
      </p:pic>
      <p:pic>
        <p:nvPicPr>
          <p:cNvPr id="11" name="12-05-2026_18-16-29">
            <a:hlinkClick r:id="" action="ppaction://media"/>
            <a:extLst>
              <a:ext uri="{FF2B5EF4-FFF2-40B4-BE49-F238E27FC236}">
                <a16:creationId xmlns:a16="http://schemas.microsoft.com/office/drawing/2014/main" id="{9AA7D94C-AAED-9F3B-4BDF-68326B78C50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97584" y="731520"/>
            <a:ext cx="6825615" cy="3839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7206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367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A16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FF6D00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3" name="Text 1"/>
          <p:cNvSpPr/>
          <p:nvPr/>
        </p:nvSpPr>
        <p:spPr>
          <a:xfrm>
            <a:off x="457200" y="18288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VibeCoding</a:t>
            </a:r>
            <a:endParaRPr lang="en-US" sz="3600" dirty="0"/>
          </a:p>
        </p:txBody>
      </p:sp>
      <p:sp>
        <p:nvSpPr>
          <p:cNvPr id="4" name="Text 2"/>
          <p:cNvSpPr/>
          <p:nvPr/>
        </p:nvSpPr>
        <p:spPr>
          <a:xfrm>
            <a:off x="457200" y="68580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Desarrollar herramientas personalizadas con IA, open source y estándares BIM</a:t>
            </a:r>
            <a:endParaRPr lang="en-US" sz="1300" dirty="0"/>
          </a:p>
        </p:txBody>
      </p:sp>
      <p:sp>
        <p:nvSpPr>
          <p:cNvPr id="5" name="Shape 3"/>
          <p:cNvSpPr/>
          <p:nvPr/>
        </p:nvSpPr>
        <p:spPr>
          <a:xfrm>
            <a:off x="365759" y="1234439"/>
            <a:ext cx="8229599" cy="3465533"/>
          </a:xfrm>
          <a:prstGeom prst="rect">
            <a:avLst/>
          </a:prstGeom>
          <a:solidFill>
            <a:srgbClr val="162040"/>
          </a:solidFill>
          <a:ln/>
          <a:effectLst>
            <a:outerShdw blurRad="76200" dist="25400" dir="8100000" algn="bl" rotWithShape="0">
              <a:srgbClr val="000000">
                <a:alpha val="20000"/>
              </a:srgbClr>
            </a:outerShdw>
          </a:effectLst>
        </p:spPr>
        <p:txBody>
          <a:bodyPr/>
          <a:lstStyle/>
          <a:p>
            <a:endParaRPr lang="es-ES"/>
          </a:p>
        </p:txBody>
      </p:sp>
      <p:sp>
        <p:nvSpPr>
          <p:cNvPr id="6" name="Shape 4"/>
          <p:cNvSpPr/>
          <p:nvPr/>
        </p:nvSpPr>
        <p:spPr>
          <a:xfrm>
            <a:off x="365760" y="1234440"/>
            <a:ext cx="8229598" cy="45719"/>
          </a:xfrm>
          <a:prstGeom prst="rect">
            <a:avLst/>
          </a:prstGeom>
          <a:solidFill>
            <a:srgbClr val="FF6D00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7" name="Text 5"/>
          <p:cNvSpPr/>
          <p:nvPr/>
        </p:nvSpPr>
        <p:spPr>
          <a:xfrm>
            <a:off x="548640" y="1417320"/>
            <a:ext cx="3657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6D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¿Qué es VibeCoding?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548640" y="1828800"/>
            <a:ext cx="7833360" cy="22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300"/>
              </a:spcAft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Programar describiendo lo que necesitas en lenguaje natural.</a:t>
            </a:r>
            <a:endParaRPr lang="en-US" sz="1400" dirty="0"/>
          </a:p>
          <a:p>
            <a:pPr marL="0" indent="0">
              <a:spcAft>
                <a:spcPts val="300"/>
              </a:spcAft>
              <a:buNone/>
            </a:pPr>
            <a:endParaRPr lang="en-US" sz="1400" dirty="0"/>
          </a:p>
          <a:p>
            <a:pPr marL="0" indent="0">
              <a:spcAft>
                <a:spcPts val="300"/>
              </a:spcAft>
              <a:buNone/>
            </a:pPr>
            <a:r>
              <a:rPr lang="en-US" sz="2000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 IA genera el código, tú validas el resultado. No necesitas ser programador experto para </a:t>
            </a:r>
            <a:r>
              <a:rPr lang="en-US" sz="2000" dirty="0" err="1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crear</a:t>
            </a:r>
            <a:r>
              <a:rPr lang="en-US" sz="2000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2000" dirty="0" err="1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tu</a:t>
            </a:r>
            <a:r>
              <a:rPr lang="en-US" sz="2000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2000" dirty="0" err="1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herramienta</a:t>
            </a:r>
            <a:r>
              <a:rPr lang="en-US" sz="2000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BIM a medida.</a:t>
            </a:r>
            <a:endParaRPr lang="en-US" sz="2000" dirty="0"/>
          </a:p>
          <a:p>
            <a:pPr marL="0" indent="0">
              <a:spcAft>
                <a:spcPts val="300"/>
              </a:spcAft>
              <a:buNone/>
            </a:pPr>
            <a:endParaRPr lang="en-US" sz="1400" dirty="0"/>
          </a:p>
          <a:p>
            <a:pPr marL="0" indent="0">
              <a:spcAft>
                <a:spcPts val="300"/>
              </a:spcAft>
              <a:buNone/>
            </a:pPr>
            <a:r>
              <a:rPr lang="en-US" sz="1600" b="1" dirty="0">
                <a:solidFill>
                  <a:srgbClr val="00B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Ejemplos de lo que puedes crear:</a:t>
            </a:r>
            <a:endParaRPr lang="en-US" sz="16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600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Conectores MCP personalizados</a:t>
            </a:r>
            <a:endParaRPr lang="en-US" sz="16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600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Scripts de validación IFC</a:t>
            </a:r>
            <a:endParaRPr lang="en-US" sz="16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600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Dashboards de auditoría BIM</a:t>
            </a:r>
            <a:endParaRPr lang="en-US" sz="16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600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Pipelines de clasificación automatizada</a:t>
            </a:r>
            <a:endParaRPr lang="en-US" sz="1600" dirty="0"/>
          </a:p>
        </p:txBody>
      </p:sp>
      <p:sp>
        <p:nvSpPr>
          <p:cNvPr id="16" name="Shape 14"/>
          <p:cNvSpPr/>
          <p:nvPr/>
        </p:nvSpPr>
        <p:spPr>
          <a:xfrm>
            <a:off x="0" y="4754880"/>
            <a:ext cx="9144000" cy="388620"/>
          </a:xfrm>
          <a:prstGeom prst="rect">
            <a:avLst/>
          </a:prstGeom>
          <a:solidFill>
            <a:srgbClr val="050D1A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7" name="Text 15"/>
          <p:cNvSpPr/>
          <p:nvPr/>
        </p:nvSpPr>
        <p:spPr>
          <a:xfrm>
            <a:off x="457200" y="4773168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OpenBIM + IA  |  APOGEA Consulting  |  2026</a:t>
            </a:r>
            <a:endParaRPr lang="en-US" sz="900" dirty="0"/>
          </a:p>
        </p:txBody>
      </p:sp>
      <p:pic>
        <p:nvPicPr>
          <p:cNvPr id="18" name="Copied Picture 18">
            <a:extLst>
              <a:ext uri="{FF2B5EF4-FFF2-40B4-BE49-F238E27FC236}">
                <a16:creationId xmlns:a16="http://schemas.microsoft.com/office/drawing/2014/main" id="{8238525C-7EDA-B80F-7DA8-31E0FCAA97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8000" y="4754880"/>
            <a:ext cx="787400" cy="317500"/>
          </a:xfrm>
          <a:prstGeom prst="rect">
            <a:avLst/>
          </a:prstGeom>
        </p:spPr>
      </p:pic>
      <p:pic>
        <p:nvPicPr>
          <p:cNvPr id="19" name="Imagen 18">
            <a:extLst>
              <a:ext uri="{FF2B5EF4-FFF2-40B4-BE49-F238E27FC236}">
                <a16:creationId xmlns:a16="http://schemas.microsoft.com/office/drawing/2014/main" id="{CDAB0A52-C3FC-1825-9955-AA16297F67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4180" y="4857602"/>
            <a:ext cx="1332230" cy="208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202410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A16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 rot="900000">
            <a:off x="5943600" y="-457200"/>
            <a:ext cx="4572000" cy="3200400"/>
          </a:xfrm>
          <a:prstGeom prst="rect">
            <a:avLst/>
          </a:prstGeom>
          <a:solidFill>
            <a:srgbClr val="00BFA5">
              <a:alpha val="92000"/>
            </a:srgbClr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3" name="Shape 1"/>
          <p:cNvSpPr/>
          <p:nvPr/>
        </p:nvSpPr>
        <p:spPr>
          <a:xfrm rot="-600000">
            <a:off x="6400800" y="2743200"/>
            <a:ext cx="3657600" cy="2743200"/>
          </a:xfrm>
          <a:prstGeom prst="rect">
            <a:avLst/>
          </a:prstGeom>
          <a:solidFill>
            <a:srgbClr val="7C4DFF">
              <a:alpha val="90000"/>
            </a:srgbClr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5" name="Text 3"/>
          <p:cNvSpPr/>
          <p:nvPr/>
        </p:nvSpPr>
        <p:spPr>
          <a:xfrm>
            <a:off x="548640" y="731520"/>
            <a:ext cx="64008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OpenBIM + IA</a:t>
            </a:r>
            <a:endParaRPr lang="en-US" sz="4200" dirty="0"/>
          </a:p>
        </p:txBody>
      </p:sp>
      <p:sp>
        <p:nvSpPr>
          <p:cNvPr id="6" name="Text 4"/>
          <p:cNvSpPr/>
          <p:nvPr/>
        </p:nvSpPr>
        <p:spPr>
          <a:xfrm>
            <a:off x="548640" y="1508760"/>
            <a:ext cx="64008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dirty="0">
                <a:solidFill>
                  <a:srgbClr val="00B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ya no es una promesa.</a:t>
            </a:r>
            <a:endParaRPr lang="en-US" sz="2200" dirty="0"/>
          </a:p>
          <a:p>
            <a:pPr marL="0" indent="0">
              <a:buNone/>
            </a:pPr>
            <a:r>
              <a:rPr lang="en-US" sz="2200" dirty="0">
                <a:solidFill>
                  <a:srgbClr val="00B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 una realidad práctica.</a:t>
            </a:r>
            <a:endParaRPr lang="en-US" sz="2200" dirty="0"/>
          </a:p>
        </p:txBody>
      </p:sp>
      <p:sp>
        <p:nvSpPr>
          <p:cNvPr id="7" name="Shape 5"/>
          <p:cNvSpPr/>
          <p:nvPr/>
        </p:nvSpPr>
        <p:spPr>
          <a:xfrm>
            <a:off x="548640" y="2468880"/>
            <a:ext cx="2743200" cy="36576"/>
          </a:xfrm>
          <a:prstGeom prst="rect">
            <a:avLst/>
          </a:prstGeom>
          <a:solidFill>
            <a:srgbClr val="00BFA5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8" name="Text 6"/>
          <p:cNvSpPr/>
          <p:nvPr/>
        </p:nvSpPr>
        <p:spPr>
          <a:xfrm>
            <a:off x="548640" y="2697480"/>
            <a:ext cx="594360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300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Los estándares abiertos + la IA democratizan el acceso al BIM</a:t>
            </a:r>
            <a:endParaRPr lang="en-US" sz="13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300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VibeCoding permite crear herramientas sin ser programador experto</a:t>
            </a:r>
            <a:endParaRPr lang="en-US" sz="13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300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 ecosistema open-source está maduro y listo para producción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457200" y="3840480"/>
            <a:ext cx="4114800" cy="822960"/>
          </a:xfrm>
          <a:prstGeom prst="rect">
            <a:avLst/>
          </a:prstGeom>
          <a:solidFill>
            <a:srgbClr val="162040"/>
          </a:solidFill>
          <a:ln/>
          <a:effectLst>
            <a:outerShdw blurRad="76200" dist="25400" dir="8100000" algn="bl" rotWithShape="0">
              <a:srgbClr val="000000">
                <a:alpha val="20000"/>
              </a:srgbClr>
            </a:outerShdw>
          </a:effectLst>
        </p:spPr>
        <p:txBody>
          <a:bodyPr/>
          <a:lstStyle/>
          <a:p>
            <a:endParaRPr lang="es-ES"/>
          </a:p>
        </p:txBody>
      </p:sp>
      <p:sp>
        <p:nvSpPr>
          <p:cNvPr id="10" name="Text 8"/>
          <p:cNvSpPr/>
          <p:nvPr/>
        </p:nvSpPr>
        <p:spPr>
          <a:xfrm>
            <a:off x="640080" y="3886200"/>
            <a:ext cx="37490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Agustí Jardí</a:t>
            </a:r>
            <a:endParaRPr lang="en-US" sz="1500" dirty="0"/>
          </a:p>
          <a:p>
            <a:pPr marL="0" indent="0">
              <a:buNone/>
            </a:pPr>
            <a:r>
              <a:rPr lang="en-US" sz="1100" dirty="0">
                <a:solidFill>
                  <a:srgbClr val="B0BEC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APOGEA Consulting  |  ajardi@apogeaconsulting.com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5029200" y="3931920"/>
            <a:ext cx="3657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 err="1">
                <a:solidFill>
                  <a:srgbClr val="00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Obrigado</a:t>
            </a:r>
            <a:r>
              <a:rPr lang="en-US" sz="2400" b="1" dirty="0">
                <a:solidFill>
                  <a:srgbClr val="00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! Gracias!</a:t>
            </a:r>
            <a:endParaRPr lang="en-US" sz="2400" dirty="0"/>
          </a:p>
        </p:txBody>
      </p:sp>
      <p:sp>
        <p:nvSpPr>
          <p:cNvPr id="12" name="Shape 10"/>
          <p:cNvSpPr/>
          <p:nvPr/>
        </p:nvSpPr>
        <p:spPr>
          <a:xfrm>
            <a:off x="0" y="4754880"/>
            <a:ext cx="9144000" cy="388620"/>
          </a:xfrm>
          <a:prstGeom prst="rect">
            <a:avLst/>
          </a:prstGeom>
          <a:solidFill>
            <a:srgbClr val="050D1A"/>
          </a:solidFill>
          <a:ln/>
        </p:spPr>
        <p:txBody>
          <a:bodyPr/>
          <a:lstStyle/>
          <a:p>
            <a:endParaRPr lang="es-ES"/>
          </a:p>
        </p:txBody>
      </p:sp>
      <p:sp>
        <p:nvSpPr>
          <p:cNvPr id="13" name="Text 11"/>
          <p:cNvSpPr/>
          <p:nvPr/>
        </p:nvSpPr>
        <p:spPr>
          <a:xfrm>
            <a:off x="457200" y="4773168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endParaRPr lang="en-US" sz="900" dirty="0"/>
          </a:p>
        </p:txBody>
      </p:sp>
      <p:pic>
        <p:nvPicPr>
          <p:cNvPr id="14" name="Copied Picture 14">
            <a:extLst>
              <a:ext uri="{FF2B5EF4-FFF2-40B4-BE49-F238E27FC236}">
                <a16:creationId xmlns:a16="http://schemas.microsoft.com/office/drawing/2014/main" id="{8238525C-7EDA-B80F-7DA8-31E0FCAA97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4452" y="4770511"/>
            <a:ext cx="954840" cy="388620"/>
          </a:xfrm>
          <a:prstGeom prst="rect">
            <a:avLst/>
          </a:prstGeom>
        </p:spPr>
      </p:pic>
      <p:pic>
        <p:nvPicPr>
          <p:cNvPr id="15" name="Imagen 14">
            <a:extLst>
              <a:ext uri="{FF2B5EF4-FFF2-40B4-BE49-F238E27FC236}">
                <a16:creationId xmlns:a16="http://schemas.microsoft.com/office/drawing/2014/main" id="{136BCB3C-97DA-17C9-AA5D-390A3B5D64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4180" y="4857602"/>
            <a:ext cx="1332230" cy="208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23793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441" row="6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F4112020-C892-4580-9F11-8891DCB333A0}">
  <we:reference id="wa200010001" version="1.0.0.1" store="en-US" storeType="OMEX"/>
  <we:alternateReferences>
    <we:reference id="wa200010001" version="1.0.0.1" store="" storeType="OMEX"/>
  </we:alternateReferences>
  <we:properties>
    <we:property name="claude.fileId" value="&quot;5d2c74b9-9ebe-4aa0-981e-e0ee1f5a771c&quot;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604</TotalTime>
  <Words>1199</Words>
  <Application>Microsoft Office PowerPoint</Application>
  <PresentationFormat>Presentación en pantalla (16:9)</PresentationFormat>
  <Paragraphs>316</Paragraphs>
  <Slides>27</Slides>
  <Notes>27</Notes>
  <HiddenSlides>0</HiddenSlides>
  <MMClips>11</MMClips>
  <ScaleCrop>false</ScaleCrop>
  <HeadingPairs>
    <vt:vector size="6" baseType="variant">
      <vt:variant>
        <vt:lpstr>Fuentes usadas</vt:lpstr>
      </vt:variant>
      <vt:variant>
        <vt:i4>2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27</vt:i4>
      </vt:variant>
    </vt:vector>
  </HeadingPairs>
  <TitlesOfParts>
    <vt:vector size="30" baseType="lpstr">
      <vt:lpstr>Arial</vt:lpstr>
      <vt:lpstr>Calibri</vt:lpstr>
      <vt:lpstr>Office Theme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OpenBIM + IA: la conjunción perfecta</dc:title>
  <dc:subject>PptxGenJS Presentation</dc:subject>
  <dc:creator>Agustí Jardí — APOGEA Consulting</dc:creator>
  <cp:lastModifiedBy>Agustí Jardí Margalef</cp:lastModifiedBy>
  <cp:revision>19</cp:revision>
  <dcterms:created xsi:type="dcterms:W3CDTF">2026-04-12T10:35:21Z</dcterms:created>
  <dcterms:modified xsi:type="dcterms:W3CDTF">2026-06-16T06:20:00Z</dcterms:modified>
</cp:coreProperties>
</file>